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8" r:id="rId2"/>
    <p:sldId id="267" r:id="rId3"/>
    <p:sldId id="270" r:id="rId4"/>
    <p:sldId id="275" r:id="rId5"/>
    <p:sldId id="269" r:id="rId6"/>
    <p:sldId id="272" r:id="rId7"/>
    <p:sldId id="271" r:id="rId8"/>
    <p:sldId id="277" r:id="rId9"/>
    <p:sldId id="278" r:id="rId10"/>
    <p:sldId id="276" r:id="rId11"/>
    <p:sldId id="260" r:id="rId12"/>
    <p:sldId id="274" r:id="rId13"/>
    <p:sldId id="279" r:id="rId14"/>
    <p:sldId id="291" r:id="rId15"/>
    <p:sldId id="257" r:id="rId16"/>
    <p:sldId id="258" r:id="rId17"/>
    <p:sldId id="259" r:id="rId18"/>
    <p:sldId id="29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2612C5-D54B-EC44-98D5-FBAB94276F4B}">
          <p14:sldIdLst>
            <p14:sldId id="268"/>
            <p14:sldId id="267"/>
            <p14:sldId id="270"/>
            <p14:sldId id="275"/>
            <p14:sldId id="269"/>
            <p14:sldId id="272"/>
            <p14:sldId id="271"/>
            <p14:sldId id="277"/>
            <p14:sldId id="278"/>
            <p14:sldId id="276"/>
            <p14:sldId id="260"/>
            <p14:sldId id="274"/>
            <p14:sldId id="279"/>
            <p14:sldId id="291"/>
          </p14:sldIdLst>
        </p14:section>
        <p14:section name="Processing Overview" id="{C02651B4-26F2-4D4F-8354-87C38ACDB366}">
          <p14:sldIdLst>
            <p14:sldId id="257"/>
            <p14:sldId id="258"/>
            <p14:sldId id="25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6"/>
    <p:restoredTop sz="73265"/>
  </p:normalViewPr>
  <p:slideViewPr>
    <p:cSldViewPr snapToGrid="0" snapToObjects="1">
      <p:cViewPr>
        <p:scale>
          <a:sx n="98" d="100"/>
          <a:sy n="98" d="100"/>
        </p:scale>
        <p:origin x="149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0CAE8D-7287-3B46-A73E-E59D57100784}" type="datetimeFigureOut">
              <a:rPr lang="en-US" smtClean="0"/>
              <a:t>11/3/22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F376C-84AD-1B45-B86D-DB6886364B59}" type="slidenum">
              <a:rPr lang="en-US" smtClean="0"/>
              <a:t>‹#›</a:t>
            </a:fld>
            <a:endParaRPr lang="en-US"/>
          </a:p>
        </p:txBody>
      </p:sp>
    </p:spTree>
    <p:extLst>
      <p:ext uri="{BB962C8B-B14F-4D97-AF65-F5344CB8AC3E}">
        <p14:creationId xmlns:p14="http://schemas.microsoft.com/office/powerpoint/2010/main" val="271018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DICOM: folders of files produced by the scanner. Not efficient for computational expensive data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NIfTI</a:t>
            </a:r>
            <a:r>
              <a:rPr lang="en-US" dirty="0"/>
              <a:t>: community standard for neuro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provides minimal metadata like orientation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JSON: human readable dictionary for storing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DAF376C-84AD-1B45-B86D-DB6886364B59}" type="slidenum">
              <a:rPr lang="en-US" smtClean="0"/>
              <a:t>2</a:t>
            </a:fld>
            <a:endParaRPr lang="en-US"/>
          </a:p>
        </p:txBody>
      </p:sp>
    </p:spTree>
    <p:extLst>
      <p:ext uri="{BB962C8B-B14F-4D97-AF65-F5344CB8AC3E}">
        <p14:creationId xmlns:p14="http://schemas.microsoft.com/office/powerpoint/2010/main" val="836164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Bvals</a:t>
            </a:r>
            <a:r>
              <a:rPr lang="en-US" dirty="0"/>
              <a:t>: magnitude of diffusion gradient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Bvecs</a:t>
            </a:r>
            <a:r>
              <a:rPr lang="en-US" dirty="0"/>
              <a:t>: triplet representation of gradient direction for each image</a:t>
            </a:r>
          </a:p>
          <a:p>
            <a:endParaRPr lang="en-US" dirty="0"/>
          </a:p>
        </p:txBody>
      </p:sp>
      <p:sp>
        <p:nvSpPr>
          <p:cNvPr id="4" name="Slide Number Placeholder 3"/>
          <p:cNvSpPr>
            <a:spLocks noGrp="1"/>
          </p:cNvSpPr>
          <p:nvPr>
            <p:ph type="sldNum" sz="quarter" idx="5"/>
          </p:nvPr>
        </p:nvSpPr>
        <p:spPr/>
        <p:txBody>
          <a:bodyPr/>
          <a:lstStyle/>
          <a:p>
            <a:fld id="{2DAF376C-84AD-1B45-B86D-DB6886364B59}" type="slidenum">
              <a:rPr lang="en-US" smtClean="0"/>
              <a:t>3</a:t>
            </a:fld>
            <a:endParaRPr lang="en-US"/>
          </a:p>
        </p:txBody>
      </p:sp>
    </p:spTree>
    <p:extLst>
      <p:ext uri="{BB962C8B-B14F-4D97-AF65-F5344CB8AC3E}">
        <p14:creationId xmlns:p14="http://schemas.microsoft.com/office/powerpoint/2010/main" val="2915597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mif</a:t>
            </a:r>
            <a:r>
              <a:rPr lang="en-US" dirty="0"/>
              <a:t>”: allows optimizing strides (distance between relevant stored data). Helps with improving access to different types of data</a:t>
            </a:r>
          </a:p>
          <a:p>
            <a:r>
              <a:rPr lang="en-US" dirty="0" err="1"/>
              <a:t>fixel</a:t>
            </a:r>
            <a:r>
              <a:rPr lang="en-US" dirty="0"/>
              <a:t> – a specific </a:t>
            </a:r>
            <a:r>
              <a:rPr lang="en-US" dirty="0" err="1"/>
              <a:t>fibre</a:t>
            </a:r>
            <a:r>
              <a:rPr lang="en-US" dirty="0"/>
              <a:t> bundle within a specific voxel</a:t>
            </a:r>
          </a:p>
          <a:p>
            <a:endParaRPr lang="en-US" dirty="0"/>
          </a:p>
        </p:txBody>
      </p:sp>
      <p:sp>
        <p:nvSpPr>
          <p:cNvPr id="4" name="Slide Number Placeholder 3"/>
          <p:cNvSpPr>
            <a:spLocks noGrp="1"/>
          </p:cNvSpPr>
          <p:nvPr>
            <p:ph type="sldNum" sz="quarter" idx="5"/>
          </p:nvPr>
        </p:nvSpPr>
        <p:spPr/>
        <p:txBody>
          <a:bodyPr/>
          <a:lstStyle/>
          <a:p>
            <a:fld id="{2DAF376C-84AD-1B45-B86D-DB6886364B59}" type="slidenum">
              <a:rPr lang="en-US" smtClean="0"/>
              <a:t>5</a:t>
            </a:fld>
            <a:endParaRPr lang="en-US"/>
          </a:p>
        </p:txBody>
      </p:sp>
    </p:spTree>
    <p:extLst>
      <p:ext uri="{BB962C8B-B14F-4D97-AF65-F5344CB8AC3E}">
        <p14:creationId xmlns:p14="http://schemas.microsoft.com/office/powerpoint/2010/main" val="363582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Trk : not made by </a:t>
            </a:r>
            <a:r>
              <a:rPr lang="en-US" dirty="0" err="1"/>
              <a:t>dipy</a:t>
            </a:r>
            <a:r>
              <a:rPr lang="en-US" dirty="0"/>
              <a:t> but used</a:t>
            </a:r>
          </a:p>
          <a:p>
            <a:r>
              <a:rPr lang="en-US" dirty="0"/>
              <a:t>DPY is just hdf5 with a new file extension</a:t>
            </a:r>
          </a:p>
          <a:p>
            <a:r>
              <a:rPr lang="en-US" dirty="0"/>
              <a:t>Last example is surface seeding tutorial. Meshes like these typically require more complex support than we natively have in neuro specific formats</a:t>
            </a:r>
          </a:p>
        </p:txBody>
      </p:sp>
      <p:sp>
        <p:nvSpPr>
          <p:cNvPr id="4" name="Slide Number Placeholder 3"/>
          <p:cNvSpPr>
            <a:spLocks noGrp="1"/>
          </p:cNvSpPr>
          <p:nvPr>
            <p:ph type="sldNum" sz="quarter" idx="5"/>
          </p:nvPr>
        </p:nvSpPr>
        <p:spPr/>
        <p:txBody>
          <a:bodyPr/>
          <a:lstStyle/>
          <a:p>
            <a:fld id="{2DAF376C-84AD-1B45-B86D-DB6886364B59}" type="slidenum">
              <a:rPr lang="en-US" smtClean="0"/>
              <a:t>6</a:t>
            </a:fld>
            <a:endParaRPr lang="en-US"/>
          </a:p>
        </p:txBody>
      </p:sp>
    </p:spTree>
    <p:extLst>
      <p:ext uri="{BB962C8B-B14F-4D97-AF65-F5344CB8AC3E}">
        <p14:creationId xmlns:p14="http://schemas.microsoft.com/office/powerpoint/2010/main" val="301325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file for every single thing you could do</a:t>
            </a:r>
          </a:p>
        </p:txBody>
      </p:sp>
      <p:sp>
        <p:nvSpPr>
          <p:cNvPr id="4" name="Slide Number Placeholder 3"/>
          <p:cNvSpPr>
            <a:spLocks noGrp="1"/>
          </p:cNvSpPr>
          <p:nvPr>
            <p:ph type="sldNum" sz="quarter" idx="5"/>
          </p:nvPr>
        </p:nvSpPr>
        <p:spPr/>
        <p:txBody>
          <a:bodyPr/>
          <a:lstStyle/>
          <a:p>
            <a:fld id="{2DAF376C-84AD-1B45-B86D-DB6886364B59}" type="slidenum">
              <a:rPr lang="en-US" smtClean="0"/>
              <a:t>7</a:t>
            </a:fld>
            <a:endParaRPr lang="en-US"/>
          </a:p>
        </p:txBody>
      </p:sp>
    </p:spTree>
    <p:extLst>
      <p:ext uri="{BB962C8B-B14F-4D97-AF65-F5344CB8AC3E}">
        <p14:creationId xmlns:p14="http://schemas.microsoft.com/office/powerpoint/2010/main" val="315324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F376C-84AD-1B45-B86D-DB6886364B59}" type="slidenum">
              <a:rPr lang="en-US" smtClean="0"/>
              <a:t>8</a:t>
            </a:fld>
            <a:endParaRPr lang="en-US"/>
          </a:p>
        </p:txBody>
      </p:sp>
    </p:spTree>
    <p:extLst>
      <p:ext uri="{BB962C8B-B14F-4D97-AF65-F5344CB8AC3E}">
        <p14:creationId xmlns:p14="http://schemas.microsoft.com/office/powerpoint/2010/main" val="271507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XML based mesh of the brain</a:t>
            </a:r>
          </a:p>
          <a:p>
            <a:endParaRPr lang="en-US" dirty="0"/>
          </a:p>
        </p:txBody>
      </p:sp>
      <p:sp>
        <p:nvSpPr>
          <p:cNvPr id="4" name="Slide Number Placeholder 3"/>
          <p:cNvSpPr>
            <a:spLocks noGrp="1"/>
          </p:cNvSpPr>
          <p:nvPr>
            <p:ph type="sldNum" sz="quarter" idx="5"/>
          </p:nvPr>
        </p:nvSpPr>
        <p:spPr/>
        <p:txBody>
          <a:bodyPr/>
          <a:lstStyle/>
          <a:p>
            <a:fld id="{2DAF376C-84AD-1B45-B86D-DB6886364B59}" type="slidenum">
              <a:rPr lang="en-US" smtClean="0"/>
              <a:t>9</a:t>
            </a:fld>
            <a:endParaRPr lang="en-US"/>
          </a:p>
        </p:txBody>
      </p:sp>
    </p:spTree>
    <p:extLst>
      <p:ext uri="{BB962C8B-B14F-4D97-AF65-F5344CB8AC3E}">
        <p14:creationId xmlns:p14="http://schemas.microsoft.com/office/powerpoint/2010/main" val="4126150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70 independent teams to </a:t>
            </a:r>
            <a:r>
              <a:rPr lang="en-US" b="0" i="0" dirty="0" err="1">
                <a:solidFill>
                  <a:srgbClr val="222222"/>
                </a:solidFill>
                <a:effectLst/>
                <a:latin typeface="Harding"/>
              </a:rPr>
              <a:t>analyse</a:t>
            </a:r>
            <a:r>
              <a:rPr lang="en-US" b="0" i="0" dirty="0">
                <a:solidFill>
                  <a:srgbClr val="222222"/>
                </a:solidFill>
                <a:effectLst/>
                <a:latin typeface="Harding"/>
              </a:rPr>
              <a:t> the same dataset, testing the same 9 ex-ante hypotheses. Even cases where there were qualitative similarities in region and trend of findings yielded disagreement of dichotomous findings.</a:t>
            </a:r>
          </a:p>
          <a:p>
            <a:endParaRPr lang="en-US" b="0" i="0" dirty="0">
              <a:solidFill>
                <a:srgbClr val="222222"/>
              </a:solidFill>
              <a:effectLst/>
              <a:latin typeface="Harding"/>
            </a:endParaRPr>
          </a:p>
          <a:p>
            <a:endParaRPr lang="en-US" dirty="0"/>
          </a:p>
          <a:p>
            <a:r>
              <a:rPr lang="en-US" b="0" i="0" dirty="0">
                <a:solidFill>
                  <a:srgbClr val="2E2E2E"/>
                </a:solidFill>
                <a:effectLst/>
                <a:latin typeface="NexusSerif"/>
              </a:rPr>
              <a:t>Submissions were able to reconstruct most of the ground truth bundles, with over 70% of submissions reconstructing 23 or more of the 25 valid pathways. However, tractography pipelines again had poor recovery of the spatial extent of bundles, with mean overlap values of only 36% of the true volumes.</a:t>
            </a:r>
            <a:endParaRPr lang="en-US" dirty="0"/>
          </a:p>
        </p:txBody>
      </p:sp>
      <p:sp>
        <p:nvSpPr>
          <p:cNvPr id="4" name="Slide Number Placeholder 3"/>
          <p:cNvSpPr>
            <a:spLocks noGrp="1"/>
          </p:cNvSpPr>
          <p:nvPr>
            <p:ph type="sldNum" sz="quarter" idx="5"/>
          </p:nvPr>
        </p:nvSpPr>
        <p:spPr/>
        <p:txBody>
          <a:bodyPr/>
          <a:lstStyle/>
          <a:p>
            <a:fld id="{2DAF376C-84AD-1B45-B86D-DB6886364B59}" type="slidenum">
              <a:rPr lang="en-US" smtClean="0"/>
              <a:t>11</a:t>
            </a:fld>
            <a:endParaRPr lang="en-US"/>
          </a:p>
        </p:txBody>
      </p:sp>
    </p:spTree>
    <p:extLst>
      <p:ext uri="{BB962C8B-B14F-4D97-AF65-F5344CB8AC3E}">
        <p14:creationId xmlns:p14="http://schemas.microsoft.com/office/powerpoint/2010/main" val="4200482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5417535-E900-514C-8C52-04975909CDBD}" type="slidenum">
              <a:rPr lang="en-US" smtClean="0"/>
              <a:t>18</a:t>
            </a:fld>
            <a:endParaRPr lang="en-US" dirty="0"/>
          </a:p>
        </p:txBody>
      </p:sp>
    </p:spTree>
    <p:extLst>
      <p:ext uri="{BB962C8B-B14F-4D97-AF65-F5344CB8AC3E}">
        <p14:creationId xmlns:p14="http://schemas.microsoft.com/office/powerpoint/2010/main" val="4208736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B0E0-6FE7-0F2A-FBF5-593856EC90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5E4C9F-2C5E-7C0B-7395-EFF9EBC59C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6A1956-49D3-2B0A-741D-166C7FA24489}"/>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5" name="Footer Placeholder 4">
            <a:extLst>
              <a:ext uri="{FF2B5EF4-FFF2-40B4-BE49-F238E27FC236}">
                <a16:creationId xmlns:a16="http://schemas.microsoft.com/office/drawing/2014/main" id="{85421BDD-D222-594F-E99C-23D2462C5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47712-B7DC-96FF-8A6B-CE119C0066E6}"/>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194530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D28B-4DE5-E2B8-5B20-8D41A33693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51BEB1-0B47-F31B-D9A1-4BE88D8126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F7C56-F1B1-7457-0DFE-AC2EB85FF53A}"/>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5" name="Footer Placeholder 4">
            <a:extLst>
              <a:ext uri="{FF2B5EF4-FFF2-40B4-BE49-F238E27FC236}">
                <a16:creationId xmlns:a16="http://schemas.microsoft.com/office/drawing/2014/main" id="{949DFA76-5FC2-18BD-34C0-39211284D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C6A8E-7194-95CE-2546-6BD3C188BDD9}"/>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1251444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8FECED-295C-FD2E-5261-8848639BC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DC7D57-78F5-27CD-F279-35B0C59CD1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17892-0AFB-439E-504B-1EDD24EDC105}"/>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5" name="Footer Placeholder 4">
            <a:extLst>
              <a:ext uri="{FF2B5EF4-FFF2-40B4-BE49-F238E27FC236}">
                <a16:creationId xmlns:a16="http://schemas.microsoft.com/office/drawing/2014/main" id="{718E2FCD-C0F0-08B7-88D6-183A5B4C0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0B4C0-B5E2-1466-5BBA-F417B195A99E}"/>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3712119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87F8-E3F1-D8F7-FE49-E6C9A5A7F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A3DE8-41D7-2475-233D-5E7229093A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2B3AD-0AA4-C3BE-E8B9-AB0C8481D198}"/>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5" name="Footer Placeholder 4">
            <a:extLst>
              <a:ext uri="{FF2B5EF4-FFF2-40B4-BE49-F238E27FC236}">
                <a16:creationId xmlns:a16="http://schemas.microsoft.com/office/drawing/2014/main" id="{AB843400-5441-6794-145D-07EDA410D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BA7FA-69D3-2F8D-CFC3-EAB5C1129147}"/>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252814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E18E-A544-EC2E-B89E-7BD5F85CF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69DF0C-F173-2C92-ABDD-E5CFA31919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8691F9-028A-06A6-B799-0D8366D6B4FD}"/>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5" name="Footer Placeholder 4">
            <a:extLst>
              <a:ext uri="{FF2B5EF4-FFF2-40B4-BE49-F238E27FC236}">
                <a16:creationId xmlns:a16="http://schemas.microsoft.com/office/drawing/2014/main" id="{1D06C34F-0192-0141-946A-D8048AEE4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6348E-6616-ECAC-60FE-D49463724C2D}"/>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406639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EA47-B40A-6453-909D-73A9BB52B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4BEFD-C1EB-FCEB-2111-5E975FBE09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D57AD9-A36A-DB89-472D-DAE3E62089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1D7E92-2889-0503-B3A2-1A4A89C74306}"/>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6" name="Footer Placeholder 5">
            <a:extLst>
              <a:ext uri="{FF2B5EF4-FFF2-40B4-BE49-F238E27FC236}">
                <a16:creationId xmlns:a16="http://schemas.microsoft.com/office/drawing/2014/main" id="{B71A8B9F-4E74-EFBC-71C7-A740EAD0ED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688F4-7AD7-FBB0-E38B-B037A76813E2}"/>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782872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F1D9-6581-C62E-362D-7D3C75D498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4E2F52-77B7-4BB5-5DC7-79E6B184DD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6AC56-7B69-F14C-2529-71329B0B1C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CF4E51-756E-82B6-0E55-2C0308740B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AAFEC1-E578-86C3-84A6-E8C81DA525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24610B-673D-1B89-816B-866425BC9004}"/>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8" name="Footer Placeholder 7">
            <a:extLst>
              <a:ext uri="{FF2B5EF4-FFF2-40B4-BE49-F238E27FC236}">
                <a16:creationId xmlns:a16="http://schemas.microsoft.com/office/drawing/2014/main" id="{5838CF20-E027-7014-3BC5-FE9B336E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F2AA1B-3AA5-D373-96B6-429BCF2AC326}"/>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2135788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E22C-7B4D-DA9E-3385-B34D882346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BB5EED-9AD7-1DFB-A64B-8C36876F5C5E}"/>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4" name="Footer Placeholder 3">
            <a:extLst>
              <a:ext uri="{FF2B5EF4-FFF2-40B4-BE49-F238E27FC236}">
                <a16:creationId xmlns:a16="http://schemas.microsoft.com/office/drawing/2014/main" id="{1799B4CF-1E70-A780-7555-2051E45505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28EB54-635A-396D-FA67-17AE423A3574}"/>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127604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4DE4BD-832D-AA34-F058-88DA1B8521BA}"/>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3" name="Footer Placeholder 2">
            <a:extLst>
              <a:ext uri="{FF2B5EF4-FFF2-40B4-BE49-F238E27FC236}">
                <a16:creationId xmlns:a16="http://schemas.microsoft.com/office/drawing/2014/main" id="{43A0BED2-0746-3487-4671-768A5F1921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2A8274-A230-24C6-F828-3E65F83E0378}"/>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2984127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5299-F9FC-84DE-96B0-F485C3496E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B52F95-8624-759D-3029-DCD6B1F6B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44CE46-9AFE-A3F8-4B3C-B5C1C8D7B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52908D-D806-B13F-47A4-E933A7F474DD}"/>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6" name="Footer Placeholder 5">
            <a:extLst>
              <a:ext uri="{FF2B5EF4-FFF2-40B4-BE49-F238E27FC236}">
                <a16:creationId xmlns:a16="http://schemas.microsoft.com/office/drawing/2014/main" id="{1E91C6C1-268F-DBA4-2EF6-D228FEE8A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EBB315-DA6D-E0AB-C4FE-DE4D024D7FA6}"/>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3888272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21E7-45F9-ADC7-188D-19642DD495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472F40-54D3-A833-FA4B-CA971EB805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EA7F98-AB38-0836-D8EE-7D0F4141E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41C1FA-21F3-D20E-D028-BEF53206BD47}"/>
              </a:ext>
            </a:extLst>
          </p:cNvPr>
          <p:cNvSpPr>
            <a:spLocks noGrp="1"/>
          </p:cNvSpPr>
          <p:nvPr>
            <p:ph type="dt" sz="half" idx="10"/>
          </p:nvPr>
        </p:nvSpPr>
        <p:spPr/>
        <p:txBody>
          <a:bodyPr/>
          <a:lstStyle/>
          <a:p>
            <a:fld id="{02876DF6-592D-0547-936A-F3961DF98331}" type="datetimeFigureOut">
              <a:rPr lang="en-US" smtClean="0"/>
              <a:t>11/3/22</a:t>
            </a:fld>
            <a:endParaRPr lang="en-US"/>
          </a:p>
        </p:txBody>
      </p:sp>
      <p:sp>
        <p:nvSpPr>
          <p:cNvPr id="6" name="Footer Placeholder 5">
            <a:extLst>
              <a:ext uri="{FF2B5EF4-FFF2-40B4-BE49-F238E27FC236}">
                <a16:creationId xmlns:a16="http://schemas.microsoft.com/office/drawing/2014/main" id="{319A98A4-3CEE-9361-A1DE-C01F6E15A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771AB-5D2D-1A39-A4F0-671355904777}"/>
              </a:ext>
            </a:extLst>
          </p:cNvPr>
          <p:cNvSpPr>
            <a:spLocks noGrp="1"/>
          </p:cNvSpPr>
          <p:nvPr>
            <p:ph type="sldNum" sz="quarter" idx="12"/>
          </p:nvPr>
        </p:nvSpPr>
        <p:spPr/>
        <p:txBody>
          <a:bodyPr/>
          <a:lstStyle/>
          <a:p>
            <a:fld id="{DB782FB8-B173-9D4D-87E3-D606669A8E7D}" type="slidenum">
              <a:rPr lang="en-US" smtClean="0"/>
              <a:t>‹#›</a:t>
            </a:fld>
            <a:endParaRPr lang="en-US"/>
          </a:p>
        </p:txBody>
      </p:sp>
    </p:spTree>
    <p:extLst>
      <p:ext uri="{BB962C8B-B14F-4D97-AF65-F5344CB8AC3E}">
        <p14:creationId xmlns:p14="http://schemas.microsoft.com/office/powerpoint/2010/main" val="34306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62A009-378C-65F6-C33E-3C9871D539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5B0FAE-F759-E3EA-7743-31D8FAB5D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9C0466-30A6-5975-B2FC-2993F17361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76DF6-592D-0547-936A-F3961DF98331}" type="datetimeFigureOut">
              <a:rPr lang="en-US" smtClean="0"/>
              <a:t>11/3/22</a:t>
            </a:fld>
            <a:endParaRPr lang="en-US"/>
          </a:p>
        </p:txBody>
      </p:sp>
      <p:sp>
        <p:nvSpPr>
          <p:cNvPr id="5" name="Footer Placeholder 4">
            <a:extLst>
              <a:ext uri="{FF2B5EF4-FFF2-40B4-BE49-F238E27FC236}">
                <a16:creationId xmlns:a16="http://schemas.microsoft.com/office/drawing/2014/main" id="{8AD532A4-5057-F814-2708-5F7525FA11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F97E57-A674-75BA-2FCF-76AC28CEBA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82FB8-B173-9D4D-87E3-D606669A8E7D}" type="slidenum">
              <a:rPr lang="en-US" smtClean="0"/>
              <a:t>‹#›</a:t>
            </a:fld>
            <a:endParaRPr lang="en-US"/>
          </a:p>
        </p:txBody>
      </p:sp>
    </p:spTree>
    <p:extLst>
      <p:ext uri="{BB962C8B-B14F-4D97-AF65-F5344CB8AC3E}">
        <p14:creationId xmlns:p14="http://schemas.microsoft.com/office/powerpoint/2010/main" val="1624821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B8D8-1FC7-8DCC-7E68-17D255632EAC}"/>
              </a:ext>
            </a:extLst>
          </p:cNvPr>
          <p:cNvSpPr>
            <a:spLocks noGrp="1"/>
          </p:cNvSpPr>
          <p:nvPr>
            <p:ph type="ctrTitle"/>
          </p:nvPr>
        </p:nvSpPr>
        <p:spPr/>
        <p:txBody>
          <a:bodyPr/>
          <a:lstStyle/>
          <a:p>
            <a:r>
              <a:rPr lang="en-US" dirty="0"/>
              <a:t>Overview of Logistics</a:t>
            </a:r>
          </a:p>
        </p:txBody>
      </p:sp>
      <p:sp>
        <p:nvSpPr>
          <p:cNvPr id="3" name="Subtitle 2">
            <a:extLst>
              <a:ext uri="{FF2B5EF4-FFF2-40B4-BE49-F238E27FC236}">
                <a16:creationId xmlns:a16="http://schemas.microsoft.com/office/drawing/2014/main" id="{C7DEB8F3-3C5A-7115-5649-9EBFC49AA8C5}"/>
              </a:ext>
            </a:extLst>
          </p:cNvPr>
          <p:cNvSpPr>
            <a:spLocks noGrp="1"/>
          </p:cNvSpPr>
          <p:nvPr>
            <p:ph type="subTitle" idx="1"/>
          </p:nvPr>
        </p:nvSpPr>
        <p:spPr/>
        <p:txBody>
          <a:bodyPr/>
          <a:lstStyle/>
          <a:p>
            <a:r>
              <a:rPr lang="en-US" dirty="0"/>
              <a:t>(boring things are important too)</a:t>
            </a:r>
          </a:p>
        </p:txBody>
      </p:sp>
    </p:spTree>
    <p:extLst>
      <p:ext uri="{BB962C8B-B14F-4D97-AF65-F5344CB8AC3E}">
        <p14:creationId xmlns:p14="http://schemas.microsoft.com/office/powerpoint/2010/main" val="946557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2DB00-EAE8-B2C3-818D-7A3E9E5FAA92}"/>
              </a:ext>
            </a:extLst>
          </p:cNvPr>
          <p:cNvSpPr>
            <a:spLocks noGrp="1"/>
          </p:cNvSpPr>
          <p:nvPr>
            <p:ph type="title"/>
          </p:nvPr>
        </p:nvSpPr>
        <p:spPr>
          <a:xfrm>
            <a:off x="398418" y="3193411"/>
            <a:ext cx="10515600" cy="619562"/>
          </a:xfrm>
        </p:spPr>
        <p:txBody>
          <a:bodyPr>
            <a:normAutofit/>
          </a:bodyPr>
          <a:lstStyle/>
          <a:p>
            <a:r>
              <a:rPr lang="en-US" sz="2200" dirty="0"/>
              <a:t>Adolescent Brain and Cognitive Development (ABCD) Study Pipeline </a:t>
            </a:r>
          </a:p>
        </p:txBody>
      </p:sp>
      <p:pic>
        <p:nvPicPr>
          <p:cNvPr id="4" name="Picture 3">
            <a:extLst>
              <a:ext uri="{FF2B5EF4-FFF2-40B4-BE49-F238E27FC236}">
                <a16:creationId xmlns:a16="http://schemas.microsoft.com/office/drawing/2014/main" id="{242FCBC2-F0AF-07C2-6E05-12167CCEA4CC}"/>
              </a:ext>
            </a:extLst>
          </p:cNvPr>
          <p:cNvPicPr>
            <a:picLocks noChangeAspect="1"/>
          </p:cNvPicPr>
          <p:nvPr/>
        </p:nvPicPr>
        <p:blipFill>
          <a:blip r:embed="rId2"/>
          <a:stretch>
            <a:fillRect/>
          </a:stretch>
        </p:blipFill>
        <p:spPr>
          <a:xfrm>
            <a:off x="600365" y="3793836"/>
            <a:ext cx="8582825" cy="2735827"/>
          </a:xfrm>
          <a:prstGeom prst="rect">
            <a:avLst/>
          </a:prstGeom>
        </p:spPr>
      </p:pic>
      <p:sp>
        <p:nvSpPr>
          <p:cNvPr id="5" name="TextBox 4">
            <a:extLst>
              <a:ext uri="{FF2B5EF4-FFF2-40B4-BE49-F238E27FC236}">
                <a16:creationId xmlns:a16="http://schemas.microsoft.com/office/drawing/2014/main" id="{C38A17CB-7FB1-BFAD-0106-5DCB4BCD60D4}"/>
              </a:ext>
            </a:extLst>
          </p:cNvPr>
          <p:cNvSpPr txBox="1"/>
          <p:nvPr/>
        </p:nvSpPr>
        <p:spPr>
          <a:xfrm>
            <a:off x="9433373" y="6022335"/>
            <a:ext cx="2961290" cy="369332"/>
          </a:xfrm>
          <a:prstGeom prst="rect">
            <a:avLst/>
          </a:prstGeom>
          <a:noFill/>
        </p:spPr>
        <p:txBody>
          <a:bodyPr wrap="square" rtlCol="0">
            <a:spAutoFit/>
          </a:bodyPr>
          <a:lstStyle/>
          <a:p>
            <a:r>
              <a:rPr lang="en-US" dirty="0"/>
              <a:t>Hagler et al., 2019</a:t>
            </a:r>
          </a:p>
        </p:txBody>
      </p:sp>
      <p:sp>
        <p:nvSpPr>
          <p:cNvPr id="6" name="Rectangle 5">
            <a:extLst>
              <a:ext uri="{FF2B5EF4-FFF2-40B4-BE49-F238E27FC236}">
                <a16:creationId xmlns:a16="http://schemas.microsoft.com/office/drawing/2014/main" id="{37110802-890A-3F42-694C-EE1E0516A31B}"/>
              </a:ext>
            </a:extLst>
          </p:cNvPr>
          <p:cNvSpPr/>
          <p:nvPr/>
        </p:nvSpPr>
        <p:spPr>
          <a:xfrm>
            <a:off x="1878687" y="4114804"/>
            <a:ext cx="979717" cy="2297294"/>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F2B9E08-8FBD-F73C-0634-4CC3C231D4D2}"/>
              </a:ext>
            </a:extLst>
          </p:cNvPr>
          <p:cNvSpPr/>
          <p:nvPr/>
        </p:nvSpPr>
        <p:spPr>
          <a:xfrm>
            <a:off x="3823220" y="4114803"/>
            <a:ext cx="1898313" cy="2414859"/>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descr="Figure 3. Image processing pipeline. 1A) Denoising and bias field correction of DWI and T1 images. 1B) Brain extraction and registration to the same anatomical space. 2A) T1 images are segmented into 6 ROIs. 2B) ROIs assist in parameterizing DWI derived measures. 3A) T1 registration to whole brain atlas produces 148 ROIs. 3B) Anatomically informed DWI measures produce tensors. 4A) Tensors facilitate reconstruction of white matter tracts. 4B) Tracts are further processed and produce robust white matter segmentations. 5A) Measures of mean diffusivity, fractional anisotropy, and apparent fiber density are extracted within white matter segmentations. 5B) Measures are placed in a connectivity matrix for further analysis.">
            <a:extLst>
              <a:ext uri="{FF2B5EF4-FFF2-40B4-BE49-F238E27FC236}">
                <a16:creationId xmlns:a16="http://schemas.microsoft.com/office/drawing/2014/main" id="{C13FE03D-BC3E-65E0-B5BD-5D5A9A63F478}"/>
              </a:ext>
            </a:extLst>
          </p:cNvPr>
          <p:cNvPicPr>
            <a:picLocks noChangeAspect="1"/>
          </p:cNvPicPr>
          <p:nvPr/>
        </p:nvPicPr>
        <p:blipFill>
          <a:blip r:embed="rId3"/>
          <a:stretch>
            <a:fillRect/>
          </a:stretch>
        </p:blipFill>
        <p:spPr bwMode="auto">
          <a:xfrm>
            <a:off x="742121" y="825519"/>
            <a:ext cx="9799605" cy="2509788"/>
          </a:xfrm>
          <a:prstGeom prst="rect">
            <a:avLst/>
          </a:prstGeom>
          <a:noFill/>
          <a:ln w="9525">
            <a:noFill/>
            <a:headEnd/>
            <a:tailEnd/>
          </a:ln>
        </p:spPr>
      </p:pic>
      <p:sp>
        <p:nvSpPr>
          <p:cNvPr id="9" name="Title 1">
            <a:extLst>
              <a:ext uri="{FF2B5EF4-FFF2-40B4-BE49-F238E27FC236}">
                <a16:creationId xmlns:a16="http://schemas.microsoft.com/office/drawing/2014/main" id="{0BE2723D-7DFF-F862-5D52-B381EE935292}"/>
              </a:ext>
            </a:extLst>
          </p:cNvPr>
          <p:cNvSpPr txBox="1">
            <a:spLocks/>
          </p:cNvSpPr>
          <p:nvPr/>
        </p:nvSpPr>
        <p:spPr>
          <a:xfrm>
            <a:off x="304800" y="133866"/>
            <a:ext cx="11208502" cy="850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a:t>DTI + Structural connectomics pipeline (simplified)</a:t>
            </a:r>
            <a:endParaRPr lang="en-US" sz="2200" dirty="0"/>
          </a:p>
        </p:txBody>
      </p:sp>
    </p:spTree>
    <p:extLst>
      <p:ext uri="{BB962C8B-B14F-4D97-AF65-F5344CB8AC3E}">
        <p14:creationId xmlns:p14="http://schemas.microsoft.com/office/powerpoint/2010/main" val="340850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D74A7C-16B0-B166-84A8-07DADA24F3DA}"/>
              </a:ext>
            </a:extLst>
          </p:cNvPr>
          <p:cNvSpPr txBox="1">
            <a:spLocks/>
          </p:cNvSpPr>
          <p:nvPr/>
        </p:nvSpPr>
        <p:spPr>
          <a:xfrm>
            <a:off x="838200" y="143638"/>
            <a:ext cx="10515600" cy="1019538"/>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How to learn neuroimaging the right way?</a:t>
            </a:r>
          </a:p>
        </p:txBody>
      </p:sp>
      <p:sp>
        <p:nvSpPr>
          <p:cNvPr id="10" name="Content Placeholder 2">
            <a:extLst>
              <a:ext uri="{FF2B5EF4-FFF2-40B4-BE49-F238E27FC236}">
                <a16:creationId xmlns:a16="http://schemas.microsoft.com/office/drawing/2014/main" id="{19951279-72CB-5EB4-E5B2-04A999E8AE9D}"/>
              </a:ext>
            </a:extLst>
          </p:cNvPr>
          <p:cNvSpPr>
            <a:spLocks noGrp="1"/>
          </p:cNvSpPr>
          <p:nvPr/>
        </p:nvSpPr>
        <p:spPr>
          <a:xfrm>
            <a:off x="255665" y="1308083"/>
            <a:ext cx="11683785"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one pipeline is right</a:t>
            </a:r>
          </a:p>
          <a:p>
            <a:pPr lvl="1"/>
            <a:r>
              <a:rPr lang="en-US" dirty="0"/>
              <a:t>Variable methodologies produce divergent findings (</a:t>
            </a:r>
            <a:r>
              <a:rPr lang="en-US" dirty="0" err="1"/>
              <a:t>Botvinik-Nezer</a:t>
            </a:r>
            <a:r>
              <a:rPr lang="en-US" dirty="0"/>
              <a:t>, et al., 2020)</a:t>
            </a:r>
          </a:p>
          <a:p>
            <a:pPr lvl="1"/>
            <a:r>
              <a:rPr lang="en-US" dirty="0"/>
              <a:t>Highly reliable tractography =/= accurate tractography (Schilling et al., 2019)</a:t>
            </a:r>
          </a:p>
          <a:p>
            <a:r>
              <a:rPr lang="en-US" dirty="0"/>
              <a:t>Import to do but hard to know</a:t>
            </a:r>
          </a:p>
        </p:txBody>
      </p:sp>
      <p:pic>
        <p:nvPicPr>
          <p:cNvPr id="12" name="Picture 11">
            <a:extLst>
              <a:ext uri="{FF2B5EF4-FFF2-40B4-BE49-F238E27FC236}">
                <a16:creationId xmlns:a16="http://schemas.microsoft.com/office/drawing/2014/main" id="{321A5D88-3A8B-2464-19F1-0AD09408E305}"/>
              </a:ext>
            </a:extLst>
          </p:cNvPr>
          <p:cNvPicPr>
            <a:picLocks noChangeAspect="1"/>
          </p:cNvPicPr>
          <p:nvPr/>
        </p:nvPicPr>
        <p:blipFill>
          <a:blip r:embed="rId3"/>
          <a:stretch>
            <a:fillRect/>
          </a:stretch>
        </p:blipFill>
        <p:spPr>
          <a:xfrm>
            <a:off x="1332140" y="3105011"/>
            <a:ext cx="8830763" cy="3151120"/>
          </a:xfrm>
          <a:prstGeom prst="rect">
            <a:avLst/>
          </a:prstGeom>
        </p:spPr>
      </p:pic>
      <p:sp>
        <p:nvSpPr>
          <p:cNvPr id="13" name="TextBox 12">
            <a:extLst>
              <a:ext uri="{FF2B5EF4-FFF2-40B4-BE49-F238E27FC236}">
                <a16:creationId xmlns:a16="http://schemas.microsoft.com/office/drawing/2014/main" id="{55DB0818-9EB2-E2AD-C727-737C82D24758}"/>
              </a:ext>
            </a:extLst>
          </p:cNvPr>
          <p:cNvSpPr txBox="1"/>
          <p:nvPr/>
        </p:nvSpPr>
        <p:spPr>
          <a:xfrm>
            <a:off x="1332140" y="6345030"/>
            <a:ext cx="2961290" cy="369332"/>
          </a:xfrm>
          <a:prstGeom prst="rect">
            <a:avLst/>
          </a:prstGeom>
          <a:noFill/>
        </p:spPr>
        <p:txBody>
          <a:bodyPr wrap="square" rtlCol="0">
            <a:spAutoFit/>
          </a:bodyPr>
          <a:lstStyle/>
          <a:p>
            <a:r>
              <a:rPr lang="en-US" dirty="0"/>
              <a:t>Hagler et al., 2019</a:t>
            </a:r>
          </a:p>
        </p:txBody>
      </p:sp>
    </p:spTree>
    <p:extLst>
      <p:ext uri="{BB962C8B-B14F-4D97-AF65-F5344CB8AC3E}">
        <p14:creationId xmlns:p14="http://schemas.microsoft.com/office/powerpoint/2010/main" val="4005746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C111-1FA7-2250-5EA0-291084485DEE}"/>
              </a:ext>
            </a:extLst>
          </p:cNvPr>
          <p:cNvSpPr>
            <a:spLocks noGrp="1"/>
          </p:cNvSpPr>
          <p:nvPr>
            <p:ph type="title"/>
          </p:nvPr>
        </p:nvSpPr>
        <p:spPr>
          <a:xfrm>
            <a:off x="459377" y="238795"/>
            <a:ext cx="11273246" cy="1819552"/>
          </a:xfrm>
        </p:spPr>
        <p:txBody>
          <a:bodyPr>
            <a:normAutofit fontScale="90000"/>
          </a:bodyPr>
          <a:lstStyle/>
          <a:p>
            <a:r>
              <a:rPr lang="en-US" dirty="0"/>
              <a:t>Brain Imaging Data Structure (BIDS) Specification</a:t>
            </a:r>
            <a:br>
              <a:rPr lang="en-US" dirty="0"/>
            </a:br>
            <a:r>
              <a:rPr lang="en-US" dirty="0"/>
              <a:t>(</a:t>
            </a:r>
            <a:r>
              <a:rPr lang="en-US" dirty="0" err="1"/>
              <a:t>Gorgalewski</a:t>
            </a:r>
            <a:r>
              <a:rPr lang="en-US" dirty="0"/>
              <a:t> et al., 2016)</a:t>
            </a:r>
            <a:br>
              <a:rPr lang="en-US" dirty="0"/>
            </a:br>
            <a:endParaRPr lang="en-US" dirty="0"/>
          </a:p>
        </p:txBody>
      </p:sp>
      <p:pic>
        <p:nvPicPr>
          <p:cNvPr id="5" name="Picture 4">
            <a:extLst>
              <a:ext uri="{FF2B5EF4-FFF2-40B4-BE49-F238E27FC236}">
                <a16:creationId xmlns:a16="http://schemas.microsoft.com/office/drawing/2014/main" id="{44811FAF-6084-EC76-A734-69AD645BEBAE}"/>
              </a:ext>
            </a:extLst>
          </p:cNvPr>
          <p:cNvPicPr>
            <a:picLocks noChangeAspect="1"/>
          </p:cNvPicPr>
          <p:nvPr/>
        </p:nvPicPr>
        <p:blipFill>
          <a:blip r:embed="rId2"/>
          <a:stretch>
            <a:fillRect/>
          </a:stretch>
        </p:blipFill>
        <p:spPr>
          <a:xfrm>
            <a:off x="1047283" y="1870189"/>
            <a:ext cx="1371600" cy="4279900"/>
          </a:xfrm>
          <a:prstGeom prst="rect">
            <a:avLst/>
          </a:prstGeom>
        </p:spPr>
      </p:pic>
      <p:pic>
        <p:nvPicPr>
          <p:cNvPr id="6" name="Picture 5">
            <a:extLst>
              <a:ext uri="{FF2B5EF4-FFF2-40B4-BE49-F238E27FC236}">
                <a16:creationId xmlns:a16="http://schemas.microsoft.com/office/drawing/2014/main" id="{D85C7D80-2451-D1CC-CFEF-0C2D2E22C831}"/>
              </a:ext>
            </a:extLst>
          </p:cNvPr>
          <p:cNvPicPr>
            <a:picLocks noChangeAspect="1"/>
          </p:cNvPicPr>
          <p:nvPr/>
        </p:nvPicPr>
        <p:blipFill>
          <a:blip r:embed="rId3"/>
          <a:stretch>
            <a:fillRect/>
          </a:stretch>
        </p:blipFill>
        <p:spPr>
          <a:xfrm>
            <a:off x="3390898" y="2568139"/>
            <a:ext cx="1860451" cy="356798"/>
          </a:xfrm>
          <a:prstGeom prst="rect">
            <a:avLst/>
          </a:prstGeom>
        </p:spPr>
      </p:pic>
      <p:pic>
        <p:nvPicPr>
          <p:cNvPr id="8" name="Picture 7">
            <a:extLst>
              <a:ext uri="{FF2B5EF4-FFF2-40B4-BE49-F238E27FC236}">
                <a16:creationId xmlns:a16="http://schemas.microsoft.com/office/drawing/2014/main" id="{96FD8253-1BFF-1543-1474-FBDF9B11A63D}"/>
              </a:ext>
            </a:extLst>
          </p:cNvPr>
          <p:cNvPicPr>
            <a:picLocks noChangeAspect="1"/>
          </p:cNvPicPr>
          <p:nvPr/>
        </p:nvPicPr>
        <p:blipFill>
          <a:blip r:embed="rId4"/>
          <a:stretch>
            <a:fillRect/>
          </a:stretch>
        </p:blipFill>
        <p:spPr>
          <a:xfrm>
            <a:off x="3639456" y="3011309"/>
            <a:ext cx="1117600" cy="1803400"/>
          </a:xfrm>
          <a:prstGeom prst="rect">
            <a:avLst/>
          </a:prstGeom>
        </p:spPr>
      </p:pic>
      <p:pic>
        <p:nvPicPr>
          <p:cNvPr id="9" name="Picture 8">
            <a:extLst>
              <a:ext uri="{FF2B5EF4-FFF2-40B4-BE49-F238E27FC236}">
                <a16:creationId xmlns:a16="http://schemas.microsoft.com/office/drawing/2014/main" id="{0BD1068B-5D6C-5FA7-27FA-2050E5567641}"/>
              </a:ext>
            </a:extLst>
          </p:cNvPr>
          <p:cNvPicPr>
            <a:picLocks noChangeAspect="1"/>
          </p:cNvPicPr>
          <p:nvPr/>
        </p:nvPicPr>
        <p:blipFill>
          <a:blip r:embed="rId5"/>
          <a:stretch>
            <a:fillRect/>
          </a:stretch>
        </p:blipFill>
        <p:spPr>
          <a:xfrm>
            <a:off x="6514374" y="1535148"/>
            <a:ext cx="3644900" cy="825500"/>
          </a:xfrm>
          <a:prstGeom prst="rect">
            <a:avLst/>
          </a:prstGeom>
        </p:spPr>
      </p:pic>
      <p:pic>
        <p:nvPicPr>
          <p:cNvPr id="10" name="Picture 9">
            <a:extLst>
              <a:ext uri="{FF2B5EF4-FFF2-40B4-BE49-F238E27FC236}">
                <a16:creationId xmlns:a16="http://schemas.microsoft.com/office/drawing/2014/main" id="{5B1F2529-A134-9E5E-B413-6A3E46156BB2}"/>
              </a:ext>
            </a:extLst>
          </p:cNvPr>
          <p:cNvPicPr>
            <a:picLocks noChangeAspect="1"/>
          </p:cNvPicPr>
          <p:nvPr/>
        </p:nvPicPr>
        <p:blipFill>
          <a:blip r:embed="rId6"/>
          <a:stretch>
            <a:fillRect/>
          </a:stretch>
        </p:blipFill>
        <p:spPr>
          <a:xfrm>
            <a:off x="6223364" y="1201566"/>
            <a:ext cx="2349500" cy="292100"/>
          </a:xfrm>
          <a:prstGeom prst="rect">
            <a:avLst/>
          </a:prstGeom>
        </p:spPr>
      </p:pic>
      <p:pic>
        <p:nvPicPr>
          <p:cNvPr id="11" name="Picture 10">
            <a:extLst>
              <a:ext uri="{FF2B5EF4-FFF2-40B4-BE49-F238E27FC236}">
                <a16:creationId xmlns:a16="http://schemas.microsoft.com/office/drawing/2014/main" id="{84A5D462-7B68-EF41-980C-41D1439A5ED6}"/>
              </a:ext>
            </a:extLst>
          </p:cNvPr>
          <p:cNvPicPr>
            <a:picLocks noChangeAspect="1"/>
          </p:cNvPicPr>
          <p:nvPr/>
        </p:nvPicPr>
        <p:blipFill>
          <a:blip r:embed="rId7"/>
          <a:stretch>
            <a:fillRect/>
          </a:stretch>
        </p:blipFill>
        <p:spPr>
          <a:xfrm>
            <a:off x="6223364" y="2619538"/>
            <a:ext cx="2209800" cy="254000"/>
          </a:xfrm>
          <a:prstGeom prst="rect">
            <a:avLst/>
          </a:prstGeom>
        </p:spPr>
      </p:pic>
      <p:pic>
        <p:nvPicPr>
          <p:cNvPr id="12" name="Picture 11">
            <a:extLst>
              <a:ext uri="{FF2B5EF4-FFF2-40B4-BE49-F238E27FC236}">
                <a16:creationId xmlns:a16="http://schemas.microsoft.com/office/drawing/2014/main" id="{DEA40687-4B75-00D3-76E8-08FA58163E26}"/>
              </a:ext>
            </a:extLst>
          </p:cNvPr>
          <p:cNvPicPr>
            <a:picLocks noChangeAspect="1"/>
          </p:cNvPicPr>
          <p:nvPr/>
        </p:nvPicPr>
        <p:blipFill>
          <a:blip r:embed="rId8"/>
          <a:stretch>
            <a:fillRect/>
          </a:stretch>
        </p:blipFill>
        <p:spPr>
          <a:xfrm>
            <a:off x="6514374" y="2885625"/>
            <a:ext cx="2374900" cy="1739900"/>
          </a:xfrm>
          <a:prstGeom prst="rect">
            <a:avLst/>
          </a:prstGeom>
        </p:spPr>
      </p:pic>
      <p:pic>
        <p:nvPicPr>
          <p:cNvPr id="13" name="Picture 12">
            <a:extLst>
              <a:ext uri="{FF2B5EF4-FFF2-40B4-BE49-F238E27FC236}">
                <a16:creationId xmlns:a16="http://schemas.microsoft.com/office/drawing/2014/main" id="{19668E68-4D08-FCD6-B75F-CB5327F2BDB4}"/>
              </a:ext>
            </a:extLst>
          </p:cNvPr>
          <p:cNvPicPr>
            <a:picLocks noChangeAspect="1"/>
          </p:cNvPicPr>
          <p:nvPr/>
        </p:nvPicPr>
        <p:blipFill>
          <a:blip r:embed="rId9"/>
          <a:stretch>
            <a:fillRect/>
          </a:stretch>
        </p:blipFill>
        <p:spPr>
          <a:xfrm>
            <a:off x="6161676" y="4748992"/>
            <a:ext cx="2387600" cy="317500"/>
          </a:xfrm>
          <a:prstGeom prst="rect">
            <a:avLst/>
          </a:prstGeom>
        </p:spPr>
      </p:pic>
      <p:pic>
        <p:nvPicPr>
          <p:cNvPr id="14" name="Picture 13">
            <a:extLst>
              <a:ext uri="{FF2B5EF4-FFF2-40B4-BE49-F238E27FC236}">
                <a16:creationId xmlns:a16="http://schemas.microsoft.com/office/drawing/2014/main" id="{B52C8252-14B2-C078-062D-1E0DDADBA999}"/>
              </a:ext>
            </a:extLst>
          </p:cNvPr>
          <p:cNvPicPr>
            <a:picLocks noChangeAspect="1"/>
          </p:cNvPicPr>
          <p:nvPr/>
        </p:nvPicPr>
        <p:blipFill>
          <a:blip r:embed="rId10"/>
          <a:stretch>
            <a:fillRect/>
          </a:stretch>
        </p:blipFill>
        <p:spPr>
          <a:xfrm>
            <a:off x="6442709" y="5066492"/>
            <a:ext cx="2832100" cy="1765300"/>
          </a:xfrm>
          <a:prstGeom prst="rect">
            <a:avLst/>
          </a:prstGeom>
        </p:spPr>
      </p:pic>
    </p:spTree>
    <p:extLst>
      <p:ext uri="{BB962C8B-B14F-4D97-AF65-F5344CB8AC3E}">
        <p14:creationId xmlns:p14="http://schemas.microsoft.com/office/powerpoint/2010/main" val="1115140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A646-85B1-8279-EAAE-5267DF53884D}"/>
              </a:ext>
            </a:extLst>
          </p:cNvPr>
          <p:cNvSpPr>
            <a:spLocks noGrp="1"/>
          </p:cNvSpPr>
          <p:nvPr>
            <p:ph type="title"/>
          </p:nvPr>
        </p:nvSpPr>
        <p:spPr>
          <a:xfrm>
            <a:off x="2442754" y="136988"/>
            <a:ext cx="8976359" cy="1325563"/>
          </a:xfrm>
        </p:spPr>
        <p:txBody>
          <a:bodyPr/>
          <a:lstStyle/>
          <a:p>
            <a:r>
              <a:rPr lang="en-US" dirty="0"/>
              <a:t>Common starting point for pipelines</a:t>
            </a:r>
          </a:p>
        </p:txBody>
      </p:sp>
      <p:sp>
        <p:nvSpPr>
          <p:cNvPr id="8" name="TextBox 7">
            <a:extLst>
              <a:ext uri="{FF2B5EF4-FFF2-40B4-BE49-F238E27FC236}">
                <a16:creationId xmlns:a16="http://schemas.microsoft.com/office/drawing/2014/main" id="{833C15B3-5360-43E7-C93F-56663B60EB7B}"/>
              </a:ext>
            </a:extLst>
          </p:cNvPr>
          <p:cNvSpPr txBox="1"/>
          <p:nvPr/>
        </p:nvSpPr>
        <p:spPr>
          <a:xfrm>
            <a:off x="4291148" y="6351679"/>
            <a:ext cx="6100354" cy="369332"/>
          </a:xfrm>
          <a:prstGeom prst="rect">
            <a:avLst/>
          </a:prstGeom>
          <a:noFill/>
        </p:spPr>
        <p:txBody>
          <a:bodyPr wrap="square">
            <a:spAutoFit/>
          </a:bodyPr>
          <a:lstStyle/>
          <a:p>
            <a:r>
              <a:rPr lang="en-US" b="0" i="0" dirty="0">
                <a:solidFill>
                  <a:srgbClr val="404040"/>
                </a:solidFill>
                <a:effectLst/>
                <a:latin typeface="Lato" panose="020F0502020204030203" pitchFamily="34" charset="0"/>
              </a:rPr>
              <a:t>(</a:t>
            </a:r>
            <a:r>
              <a:rPr lang="en-US" b="0" i="0" dirty="0" err="1">
                <a:solidFill>
                  <a:srgbClr val="404040"/>
                </a:solidFill>
                <a:effectLst/>
                <a:latin typeface="Lato" panose="020F0502020204030203" pitchFamily="34" charset="0"/>
              </a:rPr>
              <a:t>Tourbier</a:t>
            </a:r>
            <a:r>
              <a:rPr lang="en-US" b="0" i="0" dirty="0">
                <a:solidFill>
                  <a:srgbClr val="404040"/>
                </a:solidFill>
                <a:effectLst/>
                <a:latin typeface="Lato" panose="020F0502020204030203" pitchFamily="34" charset="0"/>
              </a:rPr>
              <a:t> et al., 2022)</a:t>
            </a:r>
            <a:endParaRPr lang="en-US" dirty="0"/>
          </a:p>
        </p:txBody>
      </p:sp>
      <p:pic>
        <p:nvPicPr>
          <p:cNvPr id="9" name="Picture 8">
            <a:extLst>
              <a:ext uri="{FF2B5EF4-FFF2-40B4-BE49-F238E27FC236}">
                <a16:creationId xmlns:a16="http://schemas.microsoft.com/office/drawing/2014/main" id="{E5E2EB58-AB21-C6B7-730A-0FDCF4788974}"/>
              </a:ext>
            </a:extLst>
          </p:cNvPr>
          <p:cNvPicPr>
            <a:picLocks noChangeAspect="1"/>
          </p:cNvPicPr>
          <p:nvPr/>
        </p:nvPicPr>
        <p:blipFill>
          <a:blip r:embed="rId2"/>
          <a:stretch>
            <a:fillRect/>
          </a:stretch>
        </p:blipFill>
        <p:spPr>
          <a:xfrm>
            <a:off x="0" y="1266550"/>
            <a:ext cx="5754701" cy="4324899"/>
          </a:xfrm>
          <a:prstGeom prst="rect">
            <a:avLst/>
          </a:prstGeom>
        </p:spPr>
      </p:pic>
      <p:pic>
        <p:nvPicPr>
          <p:cNvPr id="4" name="Picture 3">
            <a:extLst>
              <a:ext uri="{FF2B5EF4-FFF2-40B4-BE49-F238E27FC236}">
                <a16:creationId xmlns:a16="http://schemas.microsoft.com/office/drawing/2014/main" id="{A356C9BE-57DF-7264-D6D5-2190D8D9AE5B}"/>
              </a:ext>
            </a:extLst>
          </p:cNvPr>
          <p:cNvPicPr>
            <a:picLocks noChangeAspect="1"/>
          </p:cNvPicPr>
          <p:nvPr/>
        </p:nvPicPr>
        <p:blipFill>
          <a:blip r:embed="rId3"/>
          <a:stretch>
            <a:fillRect/>
          </a:stretch>
        </p:blipFill>
        <p:spPr>
          <a:xfrm>
            <a:off x="4291148" y="2222781"/>
            <a:ext cx="7772400" cy="4081852"/>
          </a:xfrm>
          <a:prstGeom prst="rect">
            <a:avLst/>
          </a:prstGeom>
        </p:spPr>
      </p:pic>
    </p:spTree>
    <p:extLst>
      <p:ext uri="{BB962C8B-B14F-4D97-AF65-F5344CB8AC3E}">
        <p14:creationId xmlns:p14="http://schemas.microsoft.com/office/powerpoint/2010/main" val="394329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72D5-470C-68C9-9A83-FFD341B5527B}"/>
              </a:ext>
            </a:extLst>
          </p:cNvPr>
          <p:cNvSpPr>
            <a:spLocks noGrp="1"/>
          </p:cNvSpPr>
          <p:nvPr>
            <p:ph type="title"/>
          </p:nvPr>
        </p:nvSpPr>
        <p:spPr/>
        <p:txBody>
          <a:bodyPr/>
          <a:lstStyle/>
          <a:p>
            <a:r>
              <a:rPr lang="en-US" dirty="0"/>
              <a:t>First Learn Bits</a:t>
            </a:r>
            <a:r>
              <a:rPr lang="en-US"/>
              <a:t>, then Pipelines</a:t>
            </a:r>
            <a:endParaRPr lang="en-US" dirty="0"/>
          </a:p>
        </p:txBody>
      </p:sp>
      <p:pic>
        <p:nvPicPr>
          <p:cNvPr id="4" name="Picture 3">
            <a:extLst>
              <a:ext uri="{FF2B5EF4-FFF2-40B4-BE49-F238E27FC236}">
                <a16:creationId xmlns:a16="http://schemas.microsoft.com/office/drawing/2014/main" id="{9AD06FF0-54E0-C727-974A-BD8461F0BD25}"/>
              </a:ext>
            </a:extLst>
          </p:cNvPr>
          <p:cNvPicPr>
            <a:picLocks noChangeAspect="1"/>
          </p:cNvPicPr>
          <p:nvPr/>
        </p:nvPicPr>
        <p:blipFill>
          <a:blip r:embed="rId2"/>
          <a:stretch>
            <a:fillRect/>
          </a:stretch>
        </p:blipFill>
        <p:spPr>
          <a:xfrm>
            <a:off x="238276" y="2904437"/>
            <a:ext cx="6915848" cy="2617149"/>
          </a:xfrm>
          <a:prstGeom prst="rect">
            <a:avLst/>
          </a:prstGeom>
        </p:spPr>
      </p:pic>
      <p:pic>
        <p:nvPicPr>
          <p:cNvPr id="5" name="Picture 4">
            <a:extLst>
              <a:ext uri="{FF2B5EF4-FFF2-40B4-BE49-F238E27FC236}">
                <a16:creationId xmlns:a16="http://schemas.microsoft.com/office/drawing/2014/main" id="{5AC2DBF9-7BC8-7AEA-ED21-F6CBA8E187A3}"/>
              </a:ext>
            </a:extLst>
          </p:cNvPr>
          <p:cNvPicPr>
            <a:picLocks noChangeAspect="1"/>
          </p:cNvPicPr>
          <p:nvPr/>
        </p:nvPicPr>
        <p:blipFill>
          <a:blip r:embed="rId3"/>
          <a:stretch>
            <a:fillRect/>
          </a:stretch>
        </p:blipFill>
        <p:spPr>
          <a:xfrm>
            <a:off x="8270519" y="122663"/>
            <a:ext cx="3683205" cy="6612673"/>
          </a:xfrm>
          <a:prstGeom prst="rect">
            <a:avLst/>
          </a:prstGeom>
        </p:spPr>
      </p:pic>
    </p:spTree>
    <p:extLst>
      <p:ext uri="{BB962C8B-B14F-4D97-AF65-F5344CB8AC3E}">
        <p14:creationId xmlns:p14="http://schemas.microsoft.com/office/powerpoint/2010/main" val="3261598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5E4F-1D19-E2C7-2E02-BB634F79703A}"/>
              </a:ext>
            </a:extLst>
          </p:cNvPr>
          <p:cNvSpPr>
            <a:spLocks noGrp="1"/>
          </p:cNvSpPr>
          <p:nvPr>
            <p:ph type="title"/>
          </p:nvPr>
        </p:nvSpPr>
        <p:spPr/>
        <p:txBody>
          <a:bodyPr/>
          <a:lstStyle/>
          <a:p>
            <a:r>
              <a:rPr lang="en-US" dirty="0"/>
              <a:t>N4Bias Correction</a:t>
            </a:r>
          </a:p>
        </p:txBody>
      </p:sp>
      <p:pic>
        <p:nvPicPr>
          <p:cNvPr id="1026" name="Picture 2">
            <a:extLst>
              <a:ext uri="{FF2B5EF4-FFF2-40B4-BE49-F238E27FC236}">
                <a16:creationId xmlns:a16="http://schemas.microsoft.com/office/drawing/2014/main" id="{25DC0C71-D227-DEAF-A3CC-DD5AE54B9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5080"/>
            <a:ext cx="4064000" cy="401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DD197F-F546-3841-BD9F-BE8834394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519" y="2145080"/>
            <a:ext cx="40640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022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C10E-BAAE-F415-7D6A-4CCB499390A3}"/>
              </a:ext>
            </a:extLst>
          </p:cNvPr>
          <p:cNvSpPr>
            <a:spLocks noGrp="1"/>
          </p:cNvSpPr>
          <p:nvPr>
            <p:ph type="title"/>
          </p:nvPr>
        </p:nvSpPr>
        <p:spPr/>
        <p:txBody>
          <a:bodyPr/>
          <a:lstStyle/>
          <a:p>
            <a:r>
              <a:rPr lang="en-US" dirty="0"/>
              <a:t>Segmentation</a:t>
            </a:r>
          </a:p>
        </p:txBody>
      </p:sp>
      <p:sp>
        <p:nvSpPr>
          <p:cNvPr id="3" name="Content Placeholder 2">
            <a:extLst>
              <a:ext uri="{FF2B5EF4-FFF2-40B4-BE49-F238E27FC236}">
                <a16:creationId xmlns:a16="http://schemas.microsoft.com/office/drawing/2014/main" id="{E2C55507-FE25-5275-5DB8-05F8A80259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46F5471-AFB7-A061-9887-03B8DCC0BC41}"/>
              </a:ext>
            </a:extLst>
          </p:cNvPr>
          <p:cNvPicPr>
            <a:picLocks noChangeAspect="1"/>
          </p:cNvPicPr>
          <p:nvPr/>
        </p:nvPicPr>
        <p:blipFill>
          <a:blip r:embed="rId2"/>
          <a:stretch>
            <a:fillRect/>
          </a:stretch>
        </p:blipFill>
        <p:spPr>
          <a:xfrm>
            <a:off x="7754048" y="2193403"/>
            <a:ext cx="4051300" cy="3771900"/>
          </a:xfrm>
          <a:prstGeom prst="rect">
            <a:avLst/>
          </a:prstGeom>
        </p:spPr>
      </p:pic>
    </p:spTree>
    <p:extLst>
      <p:ext uri="{BB962C8B-B14F-4D97-AF65-F5344CB8AC3E}">
        <p14:creationId xmlns:p14="http://schemas.microsoft.com/office/powerpoint/2010/main" val="280628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4109F02-750F-7BED-5A6D-75FE8BF87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412" y="0"/>
            <a:ext cx="2533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EE8378-5DAD-5DEC-E797-5C07EEA29A92}"/>
              </a:ext>
            </a:extLst>
          </p:cNvPr>
          <p:cNvPicPr>
            <a:picLocks noChangeAspect="1"/>
          </p:cNvPicPr>
          <p:nvPr/>
        </p:nvPicPr>
        <p:blipFill>
          <a:blip r:embed="rId3"/>
          <a:stretch>
            <a:fillRect/>
          </a:stretch>
        </p:blipFill>
        <p:spPr>
          <a:xfrm>
            <a:off x="754980" y="1891408"/>
            <a:ext cx="5563948" cy="3554228"/>
          </a:xfrm>
          <a:prstGeom prst="rect">
            <a:avLst/>
          </a:prstGeom>
        </p:spPr>
      </p:pic>
    </p:spTree>
    <p:extLst>
      <p:ext uri="{BB962C8B-B14F-4D97-AF65-F5344CB8AC3E}">
        <p14:creationId xmlns:p14="http://schemas.microsoft.com/office/powerpoint/2010/main" val="1183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8" name="Straight Arrow Connector 77">
            <a:extLst>
              <a:ext uri="{FF2B5EF4-FFF2-40B4-BE49-F238E27FC236}">
                <a16:creationId xmlns:a16="http://schemas.microsoft.com/office/drawing/2014/main" id="{4A4276FF-6413-DB40-8AF8-582CFCB2CD8E}"/>
              </a:ext>
            </a:extLst>
          </p:cNvPr>
          <p:cNvCxnSpPr>
            <a:cxnSpLocks/>
            <a:stCxn id="102" idx="2"/>
            <a:endCxn id="97" idx="0"/>
          </p:cNvCxnSpPr>
          <p:nvPr/>
        </p:nvCxnSpPr>
        <p:spPr>
          <a:xfrm>
            <a:off x="2922822" y="4690272"/>
            <a:ext cx="0" cy="683001"/>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020CAC4E-52AC-474E-AB0E-CC38D83ADD24}"/>
              </a:ext>
            </a:extLst>
          </p:cNvPr>
          <p:cNvCxnSpPr>
            <a:cxnSpLocks/>
            <a:stCxn id="56" idx="2"/>
            <a:endCxn id="34" idx="0"/>
          </p:cNvCxnSpPr>
          <p:nvPr/>
        </p:nvCxnSpPr>
        <p:spPr>
          <a:xfrm>
            <a:off x="1496907" y="2547377"/>
            <a:ext cx="1425916" cy="707261"/>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D7AE0B1C-298D-8641-B35F-0749AC36A28A}"/>
              </a:ext>
            </a:extLst>
          </p:cNvPr>
          <p:cNvCxnSpPr>
            <a:cxnSpLocks/>
            <a:stCxn id="57" idx="2"/>
            <a:endCxn id="34" idx="0"/>
          </p:cNvCxnSpPr>
          <p:nvPr/>
        </p:nvCxnSpPr>
        <p:spPr>
          <a:xfrm flipH="1">
            <a:off x="2922823" y="2537950"/>
            <a:ext cx="1382770" cy="71668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686BEF1-644F-644E-8B18-F8F6FBDD74B5}"/>
              </a:ext>
            </a:extLst>
          </p:cNvPr>
          <p:cNvCxnSpPr>
            <a:cxnSpLocks/>
            <a:stCxn id="35" idx="2"/>
            <a:endCxn id="56" idx="0"/>
          </p:cNvCxnSpPr>
          <p:nvPr/>
        </p:nvCxnSpPr>
        <p:spPr>
          <a:xfrm flipH="1">
            <a:off x="1496907" y="500340"/>
            <a:ext cx="1" cy="1677705"/>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A5184760-1D86-4540-A83F-263A1D725179}"/>
              </a:ext>
            </a:extLst>
          </p:cNvPr>
          <p:cNvSpPr txBox="1"/>
          <p:nvPr/>
        </p:nvSpPr>
        <p:spPr>
          <a:xfrm>
            <a:off x="849686" y="5373273"/>
            <a:ext cx="4146271" cy="369332"/>
          </a:xfrm>
          <a:prstGeom prst="rect">
            <a:avLst/>
          </a:prstGeom>
          <a:solidFill>
            <a:schemeClr val="bg1"/>
          </a:solidFill>
          <a:ln w="28575">
            <a:solidFill>
              <a:schemeClr val="tx1"/>
            </a:solidFill>
          </a:ln>
        </p:spPr>
        <p:txBody>
          <a:bodyPr wrap="square" rtlCol="0">
            <a:spAutoFit/>
          </a:bodyPr>
          <a:lstStyle/>
          <a:p>
            <a:pPr algn="ctr"/>
            <a:r>
              <a:rPr lang="en-US" dirty="0"/>
              <a:t>Predictive modelling of dementia</a:t>
            </a:r>
          </a:p>
        </p:txBody>
      </p:sp>
      <p:cxnSp>
        <p:nvCxnSpPr>
          <p:cNvPr id="98" name="Straight Arrow Connector 97">
            <a:extLst>
              <a:ext uri="{FF2B5EF4-FFF2-40B4-BE49-F238E27FC236}">
                <a16:creationId xmlns:a16="http://schemas.microsoft.com/office/drawing/2014/main" id="{E61E585F-B0F2-E14A-A7CC-347D6967C866}"/>
              </a:ext>
            </a:extLst>
          </p:cNvPr>
          <p:cNvCxnSpPr>
            <a:cxnSpLocks/>
            <a:stCxn id="34" idx="2"/>
            <a:endCxn id="102" idx="0"/>
          </p:cNvCxnSpPr>
          <p:nvPr/>
        </p:nvCxnSpPr>
        <p:spPr>
          <a:xfrm flipH="1">
            <a:off x="2922822" y="3623970"/>
            <a:ext cx="1" cy="696970"/>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73A821DA-DB15-5947-A274-8BE2D4CCF22C}"/>
              </a:ext>
            </a:extLst>
          </p:cNvPr>
          <p:cNvCxnSpPr>
            <a:cxnSpLocks/>
            <a:stCxn id="36" idx="2"/>
            <a:endCxn id="57" idx="0"/>
          </p:cNvCxnSpPr>
          <p:nvPr/>
        </p:nvCxnSpPr>
        <p:spPr>
          <a:xfrm>
            <a:off x="4293103" y="497985"/>
            <a:ext cx="12490" cy="1670633"/>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100" name="TextBox 99">
            <a:extLst>
              <a:ext uri="{FF2B5EF4-FFF2-40B4-BE49-F238E27FC236}">
                <a16:creationId xmlns:a16="http://schemas.microsoft.com/office/drawing/2014/main" id="{015EC3A5-F3A4-AE4F-A2E0-8EAB41A782CA}"/>
              </a:ext>
            </a:extLst>
          </p:cNvPr>
          <p:cNvSpPr txBox="1"/>
          <p:nvPr/>
        </p:nvSpPr>
        <p:spPr>
          <a:xfrm>
            <a:off x="1449768" y="2712843"/>
            <a:ext cx="2965880" cy="369332"/>
          </a:xfrm>
          <a:prstGeom prst="rect">
            <a:avLst/>
          </a:prstGeom>
          <a:solidFill>
            <a:schemeClr val="bg1"/>
          </a:solidFill>
          <a:ln w="28575">
            <a:solidFill>
              <a:srgbClr val="0070C0"/>
            </a:solidFill>
          </a:ln>
        </p:spPr>
        <p:txBody>
          <a:bodyPr wrap="square" rtlCol="0">
            <a:spAutoFit/>
          </a:bodyPr>
          <a:lstStyle/>
          <a:p>
            <a:pPr algn="ctr"/>
            <a:r>
              <a:rPr lang="en-US" dirty="0"/>
              <a:t>Deterministic tractography</a:t>
            </a:r>
          </a:p>
        </p:txBody>
      </p:sp>
      <p:sp>
        <p:nvSpPr>
          <p:cNvPr id="101" name="TextBox 100">
            <a:extLst>
              <a:ext uri="{FF2B5EF4-FFF2-40B4-BE49-F238E27FC236}">
                <a16:creationId xmlns:a16="http://schemas.microsoft.com/office/drawing/2014/main" id="{9C3A8A34-E0E9-4C40-B46C-23191131D383}"/>
              </a:ext>
            </a:extLst>
          </p:cNvPr>
          <p:cNvSpPr txBox="1"/>
          <p:nvPr/>
        </p:nvSpPr>
        <p:spPr>
          <a:xfrm>
            <a:off x="1310815" y="3774949"/>
            <a:ext cx="3243785" cy="369332"/>
          </a:xfrm>
          <a:prstGeom prst="rect">
            <a:avLst/>
          </a:prstGeom>
          <a:solidFill>
            <a:schemeClr val="bg1"/>
          </a:solidFill>
          <a:ln w="28575">
            <a:solidFill>
              <a:srgbClr val="0070C0"/>
            </a:solidFill>
          </a:ln>
        </p:spPr>
        <p:txBody>
          <a:bodyPr wrap="square" rtlCol="0">
            <a:spAutoFit/>
          </a:bodyPr>
          <a:lstStyle/>
          <a:p>
            <a:pPr algn="ctr"/>
            <a:r>
              <a:rPr lang="en-US" dirty="0"/>
              <a:t>Method for analyzing fiber tracts</a:t>
            </a:r>
          </a:p>
        </p:txBody>
      </p:sp>
      <p:sp>
        <p:nvSpPr>
          <p:cNvPr id="102" name="TextBox 101">
            <a:extLst>
              <a:ext uri="{FF2B5EF4-FFF2-40B4-BE49-F238E27FC236}">
                <a16:creationId xmlns:a16="http://schemas.microsoft.com/office/drawing/2014/main" id="{4C727F5C-087C-D543-952A-C49A40E01846}"/>
              </a:ext>
            </a:extLst>
          </p:cNvPr>
          <p:cNvSpPr txBox="1"/>
          <p:nvPr/>
        </p:nvSpPr>
        <p:spPr>
          <a:xfrm>
            <a:off x="1217088" y="4320940"/>
            <a:ext cx="3411468" cy="369332"/>
          </a:xfrm>
          <a:prstGeom prst="rect">
            <a:avLst/>
          </a:prstGeom>
          <a:solidFill>
            <a:schemeClr val="bg1"/>
          </a:solidFill>
          <a:ln w="28575">
            <a:solidFill>
              <a:schemeClr val="tx1"/>
            </a:solidFill>
          </a:ln>
        </p:spPr>
        <p:txBody>
          <a:bodyPr wrap="square" rtlCol="0">
            <a:spAutoFit/>
          </a:bodyPr>
          <a:lstStyle/>
          <a:p>
            <a:pPr algn="ctr"/>
            <a:r>
              <a:rPr lang="en-US" dirty="0"/>
              <a:t>Fiber tract measure relevant to IQ</a:t>
            </a:r>
          </a:p>
        </p:txBody>
      </p:sp>
      <p:sp>
        <p:nvSpPr>
          <p:cNvPr id="103" name="TextBox 102">
            <a:extLst>
              <a:ext uri="{FF2B5EF4-FFF2-40B4-BE49-F238E27FC236}">
                <a16:creationId xmlns:a16="http://schemas.microsoft.com/office/drawing/2014/main" id="{EB688007-52B2-474A-9B0C-79C49121B917}"/>
              </a:ext>
            </a:extLst>
          </p:cNvPr>
          <p:cNvSpPr txBox="1"/>
          <p:nvPr/>
        </p:nvSpPr>
        <p:spPr>
          <a:xfrm>
            <a:off x="1430844" y="6371081"/>
            <a:ext cx="2984872" cy="369332"/>
          </a:xfrm>
          <a:prstGeom prst="rect">
            <a:avLst/>
          </a:prstGeom>
          <a:solidFill>
            <a:schemeClr val="bg1"/>
          </a:solidFill>
          <a:ln w="28575">
            <a:solidFill>
              <a:schemeClr val="tx1"/>
            </a:solidFill>
          </a:ln>
        </p:spPr>
        <p:txBody>
          <a:bodyPr wrap="square" rtlCol="0">
            <a:spAutoFit/>
          </a:bodyPr>
          <a:lstStyle/>
          <a:p>
            <a:pPr algn="ctr"/>
            <a:r>
              <a:rPr lang="en-US" dirty="0"/>
              <a:t>Identifying high risk patients</a:t>
            </a:r>
          </a:p>
        </p:txBody>
      </p:sp>
      <p:cxnSp>
        <p:nvCxnSpPr>
          <p:cNvPr id="104" name="Straight Arrow Connector 103">
            <a:extLst>
              <a:ext uri="{FF2B5EF4-FFF2-40B4-BE49-F238E27FC236}">
                <a16:creationId xmlns:a16="http://schemas.microsoft.com/office/drawing/2014/main" id="{1EBCCEE1-7E93-7E49-B004-844CC16F55CA}"/>
              </a:ext>
            </a:extLst>
          </p:cNvPr>
          <p:cNvCxnSpPr>
            <a:cxnSpLocks/>
            <a:stCxn id="97" idx="2"/>
            <a:endCxn id="103" idx="0"/>
          </p:cNvCxnSpPr>
          <p:nvPr/>
        </p:nvCxnSpPr>
        <p:spPr>
          <a:xfrm>
            <a:off x="2922822" y="5742605"/>
            <a:ext cx="458" cy="628476"/>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105" name="TextBox 104">
            <a:extLst>
              <a:ext uri="{FF2B5EF4-FFF2-40B4-BE49-F238E27FC236}">
                <a16:creationId xmlns:a16="http://schemas.microsoft.com/office/drawing/2014/main" id="{8683560B-FEE2-8047-9E57-DBF78436680B}"/>
              </a:ext>
            </a:extLst>
          </p:cNvPr>
          <p:cNvSpPr txBox="1"/>
          <p:nvPr/>
        </p:nvSpPr>
        <p:spPr>
          <a:xfrm>
            <a:off x="1826786" y="5841434"/>
            <a:ext cx="2203856" cy="369332"/>
          </a:xfrm>
          <a:prstGeom prst="rect">
            <a:avLst/>
          </a:prstGeom>
          <a:solidFill>
            <a:schemeClr val="bg1"/>
          </a:solidFill>
          <a:ln w="28575">
            <a:solidFill>
              <a:srgbClr val="0070C0"/>
            </a:solidFill>
          </a:ln>
        </p:spPr>
        <p:txBody>
          <a:bodyPr wrap="square" rtlCol="0">
            <a:spAutoFit/>
          </a:bodyPr>
          <a:lstStyle/>
          <a:p>
            <a:pPr algn="ctr"/>
            <a:r>
              <a:rPr lang="en-US" dirty="0"/>
              <a:t>Clinical integration</a:t>
            </a:r>
          </a:p>
        </p:txBody>
      </p:sp>
      <p:sp>
        <p:nvSpPr>
          <p:cNvPr id="34" name="TextBox 33">
            <a:extLst>
              <a:ext uri="{FF2B5EF4-FFF2-40B4-BE49-F238E27FC236}">
                <a16:creationId xmlns:a16="http://schemas.microsoft.com/office/drawing/2014/main" id="{9CEE2548-85EC-1344-9DB4-90441E879D0A}"/>
              </a:ext>
            </a:extLst>
          </p:cNvPr>
          <p:cNvSpPr txBox="1"/>
          <p:nvPr/>
        </p:nvSpPr>
        <p:spPr>
          <a:xfrm>
            <a:off x="1633851" y="3254638"/>
            <a:ext cx="2577943" cy="369332"/>
          </a:xfrm>
          <a:prstGeom prst="rect">
            <a:avLst/>
          </a:prstGeom>
          <a:solidFill>
            <a:schemeClr val="bg1"/>
          </a:solidFill>
          <a:ln w="28575">
            <a:solidFill>
              <a:schemeClr val="tx1"/>
            </a:solidFill>
          </a:ln>
        </p:spPr>
        <p:txBody>
          <a:bodyPr wrap="square" rtlCol="0">
            <a:spAutoFit/>
          </a:bodyPr>
          <a:lstStyle/>
          <a:p>
            <a:pPr algn="ctr"/>
            <a:r>
              <a:rPr lang="en-US" dirty="0"/>
              <a:t>Structural connectome</a:t>
            </a:r>
          </a:p>
        </p:txBody>
      </p:sp>
      <p:sp>
        <p:nvSpPr>
          <p:cNvPr id="35" name="TextBox 34">
            <a:extLst>
              <a:ext uri="{FF2B5EF4-FFF2-40B4-BE49-F238E27FC236}">
                <a16:creationId xmlns:a16="http://schemas.microsoft.com/office/drawing/2014/main" id="{B67D8605-F95D-1E4F-B5AC-37AD07D231AB}"/>
              </a:ext>
            </a:extLst>
          </p:cNvPr>
          <p:cNvSpPr txBox="1"/>
          <p:nvPr/>
        </p:nvSpPr>
        <p:spPr>
          <a:xfrm>
            <a:off x="207936" y="131008"/>
            <a:ext cx="2577943" cy="369332"/>
          </a:xfrm>
          <a:prstGeom prst="rect">
            <a:avLst/>
          </a:prstGeom>
          <a:solidFill>
            <a:schemeClr val="bg1"/>
          </a:solidFill>
          <a:ln w="28575">
            <a:solidFill>
              <a:schemeClr val="tx1"/>
            </a:solidFill>
          </a:ln>
        </p:spPr>
        <p:txBody>
          <a:bodyPr wrap="square" rtlCol="0">
            <a:spAutoFit/>
          </a:bodyPr>
          <a:lstStyle/>
          <a:p>
            <a:pPr algn="ctr"/>
            <a:r>
              <a:rPr lang="en-US" dirty="0"/>
              <a:t>T1 Acquisition</a:t>
            </a:r>
          </a:p>
        </p:txBody>
      </p:sp>
      <p:sp>
        <p:nvSpPr>
          <p:cNvPr id="36" name="TextBox 35">
            <a:extLst>
              <a:ext uri="{FF2B5EF4-FFF2-40B4-BE49-F238E27FC236}">
                <a16:creationId xmlns:a16="http://schemas.microsoft.com/office/drawing/2014/main" id="{4D2B6BBF-1D9E-AB49-8B65-7699FA121669}"/>
              </a:ext>
            </a:extLst>
          </p:cNvPr>
          <p:cNvSpPr txBox="1"/>
          <p:nvPr/>
        </p:nvSpPr>
        <p:spPr>
          <a:xfrm>
            <a:off x="3004131" y="128653"/>
            <a:ext cx="2577943" cy="369332"/>
          </a:xfrm>
          <a:prstGeom prst="rect">
            <a:avLst/>
          </a:prstGeom>
          <a:solidFill>
            <a:schemeClr val="bg1"/>
          </a:solidFill>
          <a:ln w="28575">
            <a:solidFill>
              <a:schemeClr val="tx1"/>
            </a:solidFill>
          </a:ln>
        </p:spPr>
        <p:txBody>
          <a:bodyPr wrap="square" rtlCol="0">
            <a:spAutoFit/>
          </a:bodyPr>
          <a:lstStyle/>
          <a:p>
            <a:pPr algn="ctr"/>
            <a:r>
              <a:rPr lang="en-US" dirty="0"/>
              <a:t>DWI Acquisition</a:t>
            </a:r>
          </a:p>
        </p:txBody>
      </p:sp>
      <p:sp>
        <p:nvSpPr>
          <p:cNvPr id="38" name="TextBox 37">
            <a:extLst>
              <a:ext uri="{FF2B5EF4-FFF2-40B4-BE49-F238E27FC236}">
                <a16:creationId xmlns:a16="http://schemas.microsoft.com/office/drawing/2014/main" id="{8A63648E-5EEA-604F-820C-F53E627126D7}"/>
              </a:ext>
            </a:extLst>
          </p:cNvPr>
          <p:cNvSpPr txBox="1"/>
          <p:nvPr/>
        </p:nvSpPr>
        <p:spPr>
          <a:xfrm>
            <a:off x="207936" y="609896"/>
            <a:ext cx="2577943" cy="369332"/>
          </a:xfrm>
          <a:prstGeom prst="rect">
            <a:avLst/>
          </a:prstGeom>
          <a:solidFill>
            <a:schemeClr val="bg1"/>
          </a:solidFill>
          <a:ln w="28575">
            <a:solidFill>
              <a:srgbClr val="0070C0"/>
            </a:solidFill>
          </a:ln>
        </p:spPr>
        <p:txBody>
          <a:bodyPr wrap="square" rtlCol="0">
            <a:spAutoFit/>
          </a:bodyPr>
          <a:lstStyle/>
          <a:p>
            <a:pPr algn="ctr"/>
            <a:r>
              <a:rPr lang="en-US" dirty="0"/>
              <a:t>Bias Correction</a:t>
            </a:r>
          </a:p>
        </p:txBody>
      </p:sp>
      <p:sp>
        <p:nvSpPr>
          <p:cNvPr id="39" name="TextBox 38">
            <a:extLst>
              <a:ext uri="{FF2B5EF4-FFF2-40B4-BE49-F238E27FC236}">
                <a16:creationId xmlns:a16="http://schemas.microsoft.com/office/drawing/2014/main" id="{4434275B-CF88-0441-8D81-3EF530D4BFF0}"/>
              </a:ext>
            </a:extLst>
          </p:cNvPr>
          <p:cNvSpPr txBox="1"/>
          <p:nvPr/>
        </p:nvSpPr>
        <p:spPr>
          <a:xfrm>
            <a:off x="207936" y="1107638"/>
            <a:ext cx="2601966" cy="369332"/>
          </a:xfrm>
          <a:prstGeom prst="rect">
            <a:avLst/>
          </a:prstGeom>
          <a:solidFill>
            <a:schemeClr val="bg1"/>
          </a:solidFill>
          <a:ln w="28575">
            <a:solidFill>
              <a:srgbClr val="0070C0"/>
            </a:solidFill>
          </a:ln>
        </p:spPr>
        <p:txBody>
          <a:bodyPr wrap="square" rtlCol="0">
            <a:spAutoFit/>
          </a:bodyPr>
          <a:lstStyle/>
          <a:p>
            <a:pPr algn="ctr"/>
            <a:r>
              <a:rPr lang="en-US" dirty="0"/>
              <a:t>Rigid Affine</a:t>
            </a:r>
          </a:p>
        </p:txBody>
      </p:sp>
      <p:sp>
        <p:nvSpPr>
          <p:cNvPr id="42" name="TextBox 41">
            <a:extLst>
              <a:ext uri="{FF2B5EF4-FFF2-40B4-BE49-F238E27FC236}">
                <a16:creationId xmlns:a16="http://schemas.microsoft.com/office/drawing/2014/main" id="{65EC7D91-8A4A-EF4E-AEAA-A4A3280CD4AE}"/>
              </a:ext>
            </a:extLst>
          </p:cNvPr>
          <p:cNvSpPr txBox="1"/>
          <p:nvPr/>
        </p:nvSpPr>
        <p:spPr>
          <a:xfrm>
            <a:off x="207936" y="1624236"/>
            <a:ext cx="2601966" cy="369332"/>
          </a:xfrm>
          <a:prstGeom prst="rect">
            <a:avLst/>
          </a:prstGeom>
          <a:solidFill>
            <a:schemeClr val="bg1"/>
          </a:solidFill>
          <a:ln w="28575">
            <a:solidFill>
              <a:srgbClr val="0070C0"/>
            </a:solidFill>
          </a:ln>
        </p:spPr>
        <p:txBody>
          <a:bodyPr wrap="square" rtlCol="0">
            <a:spAutoFit/>
          </a:bodyPr>
          <a:lstStyle/>
          <a:p>
            <a:pPr algn="ctr"/>
            <a:r>
              <a:rPr lang="en-US" dirty="0"/>
              <a:t>Segmentation</a:t>
            </a:r>
          </a:p>
        </p:txBody>
      </p:sp>
      <p:sp>
        <p:nvSpPr>
          <p:cNvPr id="43" name="TextBox 42">
            <a:extLst>
              <a:ext uri="{FF2B5EF4-FFF2-40B4-BE49-F238E27FC236}">
                <a16:creationId xmlns:a16="http://schemas.microsoft.com/office/drawing/2014/main" id="{DA277ADA-A27B-DE49-9085-438684105771}"/>
              </a:ext>
            </a:extLst>
          </p:cNvPr>
          <p:cNvSpPr txBox="1"/>
          <p:nvPr/>
        </p:nvSpPr>
        <p:spPr>
          <a:xfrm>
            <a:off x="3016621" y="665923"/>
            <a:ext cx="2577943" cy="369332"/>
          </a:xfrm>
          <a:prstGeom prst="rect">
            <a:avLst/>
          </a:prstGeom>
          <a:solidFill>
            <a:schemeClr val="bg1"/>
          </a:solidFill>
          <a:ln w="28575">
            <a:solidFill>
              <a:srgbClr val="0070C0"/>
            </a:solidFill>
          </a:ln>
        </p:spPr>
        <p:txBody>
          <a:bodyPr wrap="square" rtlCol="0">
            <a:spAutoFit/>
          </a:bodyPr>
          <a:lstStyle/>
          <a:p>
            <a:pPr algn="ctr"/>
            <a:r>
              <a:rPr lang="en-US" dirty="0"/>
              <a:t>Eddy Correction</a:t>
            </a:r>
          </a:p>
        </p:txBody>
      </p:sp>
      <p:sp>
        <p:nvSpPr>
          <p:cNvPr id="44" name="TextBox 43">
            <a:extLst>
              <a:ext uri="{FF2B5EF4-FFF2-40B4-BE49-F238E27FC236}">
                <a16:creationId xmlns:a16="http://schemas.microsoft.com/office/drawing/2014/main" id="{4A97D851-60F5-C54F-980B-F14E68E8C35F}"/>
              </a:ext>
            </a:extLst>
          </p:cNvPr>
          <p:cNvSpPr txBox="1"/>
          <p:nvPr/>
        </p:nvSpPr>
        <p:spPr>
          <a:xfrm>
            <a:off x="2994703" y="1257073"/>
            <a:ext cx="2577943" cy="646331"/>
          </a:xfrm>
          <a:prstGeom prst="rect">
            <a:avLst/>
          </a:prstGeom>
          <a:solidFill>
            <a:schemeClr val="bg1"/>
          </a:solidFill>
          <a:ln w="28575">
            <a:solidFill>
              <a:srgbClr val="0070C0"/>
            </a:solidFill>
          </a:ln>
        </p:spPr>
        <p:txBody>
          <a:bodyPr wrap="square" rtlCol="0">
            <a:spAutoFit/>
          </a:bodyPr>
          <a:lstStyle/>
          <a:p>
            <a:pPr algn="ctr"/>
            <a:r>
              <a:rPr lang="en-US" dirty="0"/>
              <a:t>DTI/NODDI/etc. Modeling</a:t>
            </a:r>
          </a:p>
        </p:txBody>
      </p:sp>
      <p:sp>
        <p:nvSpPr>
          <p:cNvPr id="56" name="TextBox 55">
            <a:extLst>
              <a:ext uri="{FF2B5EF4-FFF2-40B4-BE49-F238E27FC236}">
                <a16:creationId xmlns:a16="http://schemas.microsoft.com/office/drawing/2014/main" id="{0E4F3628-6CC0-2D41-AA12-46D12FEB87D0}"/>
              </a:ext>
            </a:extLst>
          </p:cNvPr>
          <p:cNvSpPr txBox="1"/>
          <p:nvPr/>
        </p:nvSpPr>
        <p:spPr>
          <a:xfrm>
            <a:off x="207935" y="2178045"/>
            <a:ext cx="2577943" cy="369332"/>
          </a:xfrm>
          <a:prstGeom prst="rect">
            <a:avLst/>
          </a:prstGeom>
          <a:solidFill>
            <a:schemeClr val="bg1"/>
          </a:solidFill>
          <a:ln w="28575">
            <a:solidFill>
              <a:schemeClr val="tx1"/>
            </a:solidFill>
          </a:ln>
        </p:spPr>
        <p:txBody>
          <a:bodyPr wrap="square" rtlCol="0">
            <a:spAutoFit/>
          </a:bodyPr>
          <a:lstStyle/>
          <a:p>
            <a:pPr algn="ctr"/>
            <a:r>
              <a:rPr lang="en-US" dirty="0"/>
              <a:t>ROIs</a:t>
            </a:r>
          </a:p>
        </p:txBody>
      </p:sp>
      <p:sp>
        <p:nvSpPr>
          <p:cNvPr id="57" name="TextBox 56">
            <a:extLst>
              <a:ext uri="{FF2B5EF4-FFF2-40B4-BE49-F238E27FC236}">
                <a16:creationId xmlns:a16="http://schemas.microsoft.com/office/drawing/2014/main" id="{46D55AE2-CDC1-544E-BB7A-CC4B32281EA8}"/>
              </a:ext>
            </a:extLst>
          </p:cNvPr>
          <p:cNvSpPr txBox="1"/>
          <p:nvPr/>
        </p:nvSpPr>
        <p:spPr>
          <a:xfrm>
            <a:off x="3016621" y="2168618"/>
            <a:ext cx="2577943" cy="369332"/>
          </a:xfrm>
          <a:prstGeom prst="rect">
            <a:avLst/>
          </a:prstGeom>
          <a:solidFill>
            <a:schemeClr val="bg1"/>
          </a:solidFill>
          <a:ln w="28575">
            <a:solidFill>
              <a:schemeClr val="tx1"/>
            </a:solidFill>
          </a:ln>
        </p:spPr>
        <p:txBody>
          <a:bodyPr wrap="square" rtlCol="0">
            <a:spAutoFit/>
          </a:bodyPr>
          <a:lstStyle/>
          <a:p>
            <a:pPr algn="ctr"/>
            <a:r>
              <a:rPr lang="en-US" dirty="0"/>
              <a:t>DWI Derivative Measures</a:t>
            </a:r>
          </a:p>
        </p:txBody>
      </p:sp>
      <p:sp>
        <p:nvSpPr>
          <p:cNvPr id="75" name="TextBox 74">
            <a:extLst>
              <a:ext uri="{FF2B5EF4-FFF2-40B4-BE49-F238E27FC236}">
                <a16:creationId xmlns:a16="http://schemas.microsoft.com/office/drawing/2014/main" id="{D75E1381-9858-134C-8EF5-8C71F3A540D4}"/>
              </a:ext>
            </a:extLst>
          </p:cNvPr>
          <p:cNvSpPr txBox="1"/>
          <p:nvPr/>
        </p:nvSpPr>
        <p:spPr>
          <a:xfrm>
            <a:off x="1820896" y="4829048"/>
            <a:ext cx="2203852" cy="369332"/>
          </a:xfrm>
          <a:prstGeom prst="rect">
            <a:avLst/>
          </a:prstGeom>
          <a:solidFill>
            <a:schemeClr val="bg1"/>
          </a:solidFill>
          <a:ln w="28575">
            <a:solidFill>
              <a:srgbClr val="0070C0"/>
            </a:solidFill>
          </a:ln>
        </p:spPr>
        <p:txBody>
          <a:bodyPr wrap="square" rtlCol="0">
            <a:spAutoFit/>
          </a:bodyPr>
          <a:lstStyle/>
          <a:p>
            <a:pPr algn="ctr"/>
            <a:r>
              <a:rPr lang="en-US" dirty="0"/>
              <a:t>Easily replicable</a:t>
            </a:r>
          </a:p>
        </p:txBody>
      </p:sp>
      <p:sp>
        <p:nvSpPr>
          <p:cNvPr id="26" name="TextBox 25">
            <a:extLst>
              <a:ext uri="{FF2B5EF4-FFF2-40B4-BE49-F238E27FC236}">
                <a16:creationId xmlns:a16="http://schemas.microsoft.com/office/drawing/2014/main" id="{73F820DB-5A4B-B84E-8C6E-B76A9686074D}"/>
              </a:ext>
            </a:extLst>
          </p:cNvPr>
          <p:cNvSpPr txBox="1"/>
          <p:nvPr/>
        </p:nvSpPr>
        <p:spPr>
          <a:xfrm>
            <a:off x="7886409" y="751298"/>
            <a:ext cx="2139903" cy="369332"/>
          </a:xfrm>
          <a:prstGeom prst="rect">
            <a:avLst/>
          </a:prstGeom>
          <a:solidFill>
            <a:schemeClr val="bg1"/>
          </a:solidFill>
          <a:ln w="28575">
            <a:solidFill>
              <a:schemeClr val="tx1"/>
            </a:solidFill>
          </a:ln>
        </p:spPr>
        <p:txBody>
          <a:bodyPr wrap="square" rtlCol="0">
            <a:spAutoFit/>
          </a:bodyPr>
          <a:lstStyle/>
          <a:p>
            <a:pPr algn="ctr"/>
            <a:r>
              <a:rPr lang="en-US" dirty="0"/>
              <a:t>EEG</a:t>
            </a:r>
          </a:p>
        </p:txBody>
      </p:sp>
      <p:sp>
        <p:nvSpPr>
          <p:cNvPr id="27" name="TextBox 26">
            <a:extLst>
              <a:ext uri="{FF2B5EF4-FFF2-40B4-BE49-F238E27FC236}">
                <a16:creationId xmlns:a16="http://schemas.microsoft.com/office/drawing/2014/main" id="{2FFF10D9-A799-6141-A588-06857EAE05EB}"/>
              </a:ext>
            </a:extLst>
          </p:cNvPr>
          <p:cNvSpPr txBox="1"/>
          <p:nvPr/>
        </p:nvSpPr>
        <p:spPr>
          <a:xfrm>
            <a:off x="7906166" y="1976062"/>
            <a:ext cx="2139903" cy="369332"/>
          </a:xfrm>
          <a:prstGeom prst="rect">
            <a:avLst/>
          </a:prstGeom>
          <a:solidFill>
            <a:schemeClr val="bg1"/>
          </a:solidFill>
          <a:ln w="28575">
            <a:solidFill>
              <a:schemeClr val="tx1"/>
            </a:solidFill>
          </a:ln>
        </p:spPr>
        <p:txBody>
          <a:bodyPr wrap="square" rtlCol="0">
            <a:spAutoFit/>
          </a:bodyPr>
          <a:lstStyle/>
          <a:p>
            <a:pPr algn="ctr"/>
            <a:r>
              <a:rPr lang="en-US" dirty="0"/>
              <a:t>Genetics</a:t>
            </a:r>
          </a:p>
        </p:txBody>
      </p:sp>
      <p:sp>
        <p:nvSpPr>
          <p:cNvPr id="28" name="TextBox 27">
            <a:extLst>
              <a:ext uri="{FF2B5EF4-FFF2-40B4-BE49-F238E27FC236}">
                <a16:creationId xmlns:a16="http://schemas.microsoft.com/office/drawing/2014/main" id="{0363E5D2-5BAB-5847-B4FA-6954FE48DFEB}"/>
              </a:ext>
            </a:extLst>
          </p:cNvPr>
          <p:cNvSpPr txBox="1"/>
          <p:nvPr/>
        </p:nvSpPr>
        <p:spPr>
          <a:xfrm>
            <a:off x="7891461" y="1363680"/>
            <a:ext cx="2139903" cy="369332"/>
          </a:xfrm>
          <a:prstGeom prst="rect">
            <a:avLst/>
          </a:prstGeom>
          <a:solidFill>
            <a:schemeClr val="bg1"/>
          </a:solidFill>
          <a:ln w="28575">
            <a:solidFill>
              <a:schemeClr val="tx1"/>
            </a:solidFill>
          </a:ln>
        </p:spPr>
        <p:txBody>
          <a:bodyPr wrap="square" rtlCol="0">
            <a:spAutoFit/>
          </a:bodyPr>
          <a:lstStyle/>
          <a:p>
            <a:pPr algn="ctr"/>
            <a:r>
              <a:rPr lang="en-US" dirty="0"/>
              <a:t>fMRI</a:t>
            </a:r>
          </a:p>
        </p:txBody>
      </p:sp>
      <p:sp>
        <p:nvSpPr>
          <p:cNvPr id="29" name="TextBox 28">
            <a:extLst>
              <a:ext uri="{FF2B5EF4-FFF2-40B4-BE49-F238E27FC236}">
                <a16:creationId xmlns:a16="http://schemas.microsoft.com/office/drawing/2014/main" id="{20317402-6438-264D-9F2A-A13C25AB1CAF}"/>
              </a:ext>
            </a:extLst>
          </p:cNvPr>
          <p:cNvSpPr txBox="1"/>
          <p:nvPr/>
        </p:nvSpPr>
        <p:spPr>
          <a:xfrm>
            <a:off x="7906166" y="2588444"/>
            <a:ext cx="2139903" cy="369332"/>
          </a:xfrm>
          <a:prstGeom prst="rect">
            <a:avLst/>
          </a:prstGeom>
          <a:solidFill>
            <a:schemeClr val="bg1"/>
          </a:solidFill>
          <a:ln w="28575">
            <a:solidFill>
              <a:schemeClr val="tx1"/>
            </a:solidFill>
          </a:ln>
        </p:spPr>
        <p:txBody>
          <a:bodyPr wrap="square" rtlCol="0">
            <a:spAutoFit/>
          </a:bodyPr>
          <a:lstStyle/>
          <a:p>
            <a:pPr algn="ctr"/>
            <a:r>
              <a:rPr lang="en-US" dirty="0"/>
              <a:t>Task data</a:t>
            </a:r>
          </a:p>
        </p:txBody>
      </p:sp>
      <p:sp>
        <p:nvSpPr>
          <p:cNvPr id="30" name="TextBox 29">
            <a:extLst>
              <a:ext uri="{FF2B5EF4-FFF2-40B4-BE49-F238E27FC236}">
                <a16:creationId xmlns:a16="http://schemas.microsoft.com/office/drawing/2014/main" id="{EEA1CFDC-D261-5045-8F08-E619665C2C9B}"/>
              </a:ext>
            </a:extLst>
          </p:cNvPr>
          <p:cNvSpPr txBox="1"/>
          <p:nvPr/>
        </p:nvSpPr>
        <p:spPr>
          <a:xfrm>
            <a:off x="7906166" y="3200826"/>
            <a:ext cx="2139903" cy="369332"/>
          </a:xfrm>
          <a:prstGeom prst="rect">
            <a:avLst/>
          </a:prstGeom>
          <a:solidFill>
            <a:schemeClr val="bg1"/>
          </a:solidFill>
          <a:ln w="28575">
            <a:solidFill>
              <a:schemeClr val="tx1"/>
            </a:solidFill>
          </a:ln>
        </p:spPr>
        <p:txBody>
          <a:bodyPr wrap="square" rtlCol="0">
            <a:spAutoFit/>
          </a:bodyPr>
          <a:lstStyle/>
          <a:p>
            <a:pPr algn="ctr"/>
            <a:r>
              <a:rPr lang="en-US" dirty="0"/>
              <a:t>Cognitive testing</a:t>
            </a:r>
          </a:p>
        </p:txBody>
      </p:sp>
      <p:sp>
        <p:nvSpPr>
          <p:cNvPr id="31" name="Right Bracket 30">
            <a:extLst>
              <a:ext uri="{FF2B5EF4-FFF2-40B4-BE49-F238E27FC236}">
                <a16:creationId xmlns:a16="http://schemas.microsoft.com/office/drawing/2014/main" id="{66F7722E-BB37-7948-AAE3-47080AC6ADA9}"/>
              </a:ext>
            </a:extLst>
          </p:cNvPr>
          <p:cNvSpPr/>
          <p:nvPr/>
        </p:nvSpPr>
        <p:spPr>
          <a:xfrm flipH="1">
            <a:off x="7700386" y="751298"/>
            <a:ext cx="75956" cy="281886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ysClr val="windowText" lastClr="000000"/>
                </a:solidFill>
              </a:ln>
            </a:endParaRPr>
          </a:p>
        </p:txBody>
      </p:sp>
      <p:cxnSp>
        <p:nvCxnSpPr>
          <p:cNvPr id="33" name="Straight Arrow Connector 32">
            <a:extLst>
              <a:ext uri="{FF2B5EF4-FFF2-40B4-BE49-F238E27FC236}">
                <a16:creationId xmlns:a16="http://schemas.microsoft.com/office/drawing/2014/main" id="{324E23EE-06BF-234F-BDCF-F661EAF4A484}"/>
              </a:ext>
            </a:extLst>
          </p:cNvPr>
          <p:cNvCxnSpPr>
            <a:cxnSpLocks/>
            <a:stCxn id="31" idx="2"/>
            <a:endCxn id="101" idx="3"/>
          </p:cNvCxnSpPr>
          <p:nvPr/>
        </p:nvCxnSpPr>
        <p:spPr>
          <a:xfrm flipH="1">
            <a:off x="4554600" y="2160728"/>
            <a:ext cx="3145786" cy="1798887"/>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872AA57D-C27E-9540-89F1-492F5E9E85C7}"/>
              </a:ext>
            </a:extLst>
          </p:cNvPr>
          <p:cNvSpPr txBox="1"/>
          <p:nvPr/>
        </p:nvSpPr>
        <p:spPr>
          <a:xfrm>
            <a:off x="5369662" y="2914125"/>
            <a:ext cx="1629772" cy="369332"/>
          </a:xfrm>
          <a:prstGeom prst="rect">
            <a:avLst/>
          </a:prstGeom>
          <a:solidFill>
            <a:schemeClr val="bg1"/>
          </a:solidFill>
          <a:ln w="28575">
            <a:solidFill>
              <a:srgbClr val="0070C0"/>
            </a:solidFill>
          </a:ln>
        </p:spPr>
        <p:txBody>
          <a:bodyPr wrap="square" rtlCol="0">
            <a:spAutoFit/>
          </a:bodyPr>
          <a:lstStyle/>
          <a:p>
            <a:pPr algn="ctr"/>
            <a:r>
              <a:rPr lang="en-US" dirty="0"/>
              <a:t>Co-registration</a:t>
            </a:r>
          </a:p>
        </p:txBody>
      </p:sp>
      <p:sp>
        <p:nvSpPr>
          <p:cNvPr id="6" name="TextBox 5">
            <a:extLst>
              <a:ext uri="{FF2B5EF4-FFF2-40B4-BE49-F238E27FC236}">
                <a16:creationId xmlns:a16="http://schemas.microsoft.com/office/drawing/2014/main" id="{607B55FD-FEFE-3B42-9616-03FE363475C9}"/>
              </a:ext>
            </a:extLst>
          </p:cNvPr>
          <p:cNvSpPr txBox="1"/>
          <p:nvPr/>
        </p:nvSpPr>
        <p:spPr>
          <a:xfrm>
            <a:off x="7637402" y="3827482"/>
            <a:ext cx="4235355" cy="2862322"/>
          </a:xfrm>
          <a:prstGeom prst="rect">
            <a:avLst/>
          </a:prstGeom>
          <a:noFill/>
        </p:spPr>
        <p:txBody>
          <a:bodyPr wrap="square" rtlCol="0">
            <a:spAutoFit/>
          </a:bodyPr>
          <a:lstStyle/>
          <a:p>
            <a:r>
              <a:rPr lang="en-US" u="sng" dirty="0"/>
              <a:t>Collaborations</a:t>
            </a:r>
          </a:p>
          <a:p>
            <a:pPr marL="285750" indent="-285750">
              <a:buFont typeface="Arial" panose="020B0604020202020204" pitchFamily="34" charset="0"/>
              <a:buChar char="•"/>
            </a:pPr>
            <a:r>
              <a:rPr lang="en-US" dirty="0"/>
              <a:t>Mathematics</a:t>
            </a:r>
          </a:p>
          <a:p>
            <a:pPr marL="285750" indent="-285750">
              <a:buFont typeface="Arial" panose="020B0604020202020204" pitchFamily="34" charset="0"/>
              <a:buChar char="•"/>
            </a:pPr>
            <a:r>
              <a:rPr lang="en-US" dirty="0"/>
              <a:t>Biophysics</a:t>
            </a:r>
          </a:p>
          <a:p>
            <a:pPr marL="742950" lvl="1" indent="-285750">
              <a:buFont typeface="Arial" panose="020B0604020202020204" pitchFamily="34" charset="0"/>
              <a:buChar char="•"/>
            </a:pPr>
            <a:r>
              <a:rPr lang="en-US" dirty="0"/>
              <a:t>MRI</a:t>
            </a:r>
          </a:p>
          <a:p>
            <a:pPr marL="742950" lvl="1" indent="-285750">
              <a:buFont typeface="Arial" panose="020B0604020202020204" pitchFamily="34" charset="0"/>
              <a:buChar char="•"/>
            </a:pPr>
            <a:r>
              <a:rPr lang="en-US" dirty="0"/>
              <a:t>CT</a:t>
            </a:r>
          </a:p>
          <a:p>
            <a:pPr marL="742950" lvl="1" indent="-285750">
              <a:buFont typeface="Arial" panose="020B0604020202020204" pitchFamily="34" charset="0"/>
              <a:buChar char="•"/>
            </a:pPr>
            <a:r>
              <a:rPr lang="en-US" dirty="0"/>
              <a:t>Electrophysiology</a:t>
            </a:r>
          </a:p>
          <a:p>
            <a:pPr marL="285750" indent="-285750">
              <a:buFont typeface="Arial" panose="020B0604020202020204" pitchFamily="34" charset="0"/>
              <a:buChar char="•"/>
            </a:pPr>
            <a:r>
              <a:rPr lang="en-US" dirty="0"/>
              <a:t>High performance computing</a:t>
            </a:r>
          </a:p>
          <a:p>
            <a:pPr marL="285750" indent="-285750">
              <a:buFont typeface="Arial" panose="020B0604020202020204" pitchFamily="34" charset="0"/>
              <a:buChar char="•"/>
            </a:pPr>
            <a:r>
              <a:rPr lang="en-US" dirty="0"/>
              <a:t>Epidemiology</a:t>
            </a:r>
          </a:p>
          <a:p>
            <a:pPr marL="285750" indent="-285750">
              <a:buFont typeface="Arial" panose="020B0604020202020204" pitchFamily="34" charset="0"/>
              <a:buChar char="•"/>
            </a:pPr>
            <a:r>
              <a:rPr lang="en-US" dirty="0"/>
              <a:t>Geneticists</a:t>
            </a:r>
          </a:p>
          <a:p>
            <a:pPr marL="285750" indent="-285750">
              <a:buFont typeface="Arial" panose="020B0604020202020204" pitchFamily="34" charset="0"/>
              <a:buChar char="•"/>
            </a:pPr>
            <a:r>
              <a:rPr lang="en-US" dirty="0"/>
              <a:t>Biology</a:t>
            </a:r>
          </a:p>
        </p:txBody>
      </p:sp>
    </p:spTree>
    <p:extLst>
      <p:ext uri="{BB962C8B-B14F-4D97-AF65-F5344CB8AC3E}">
        <p14:creationId xmlns:p14="http://schemas.microsoft.com/office/powerpoint/2010/main" val="3406942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6A71-88CC-F1FE-7C8B-46A23841E009}"/>
              </a:ext>
            </a:extLst>
          </p:cNvPr>
          <p:cNvSpPr>
            <a:spLocks noGrp="1"/>
          </p:cNvSpPr>
          <p:nvPr>
            <p:ph type="title"/>
          </p:nvPr>
        </p:nvSpPr>
        <p:spPr/>
        <p:txBody>
          <a:bodyPr/>
          <a:lstStyle/>
          <a:p>
            <a:r>
              <a:rPr lang="en-US" dirty="0"/>
              <a:t>Necessary File Types</a:t>
            </a:r>
          </a:p>
        </p:txBody>
      </p:sp>
      <p:sp>
        <p:nvSpPr>
          <p:cNvPr id="3" name="Content Placeholder 2">
            <a:extLst>
              <a:ext uri="{FF2B5EF4-FFF2-40B4-BE49-F238E27FC236}">
                <a16:creationId xmlns:a16="http://schemas.microsoft.com/office/drawing/2014/main" id="{F84CF9A8-4E2A-260A-A221-6B9E14D5A293}"/>
              </a:ext>
            </a:extLst>
          </p:cNvPr>
          <p:cNvSpPr>
            <a:spLocks noGrp="1"/>
          </p:cNvSpPr>
          <p:nvPr>
            <p:ph idx="1"/>
          </p:nvPr>
        </p:nvSpPr>
        <p:spPr>
          <a:xfrm>
            <a:off x="276497" y="1512115"/>
            <a:ext cx="7273834" cy="5123815"/>
          </a:xfrm>
        </p:spPr>
        <p:txBody>
          <a:bodyPr>
            <a:normAutofit/>
          </a:bodyPr>
          <a:lstStyle/>
          <a:p>
            <a:r>
              <a:rPr lang="en-US" dirty="0"/>
              <a:t>DICOM (Digital Imaging and Communications in Medicine)</a:t>
            </a:r>
          </a:p>
          <a:p>
            <a:pPr lvl="1"/>
            <a:r>
              <a:rPr lang="en-US" dirty="0"/>
              <a:t>“.</a:t>
            </a:r>
            <a:r>
              <a:rPr lang="en-US" dirty="0" err="1"/>
              <a:t>dcm</a:t>
            </a:r>
            <a:r>
              <a:rPr lang="en-US" dirty="0"/>
              <a:t>”</a:t>
            </a:r>
          </a:p>
          <a:p>
            <a:r>
              <a:rPr lang="en-US" dirty="0" err="1"/>
              <a:t>NIfTI</a:t>
            </a:r>
            <a:r>
              <a:rPr lang="en-US" dirty="0"/>
              <a:t> (Neuroimaging Informatics Technology Initiative (</a:t>
            </a:r>
            <a:r>
              <a:rPr lang="en-US" dirty="0" err="1"/>
              <a:t>NIfTI</a:t>
            </a:r>
            <a:r>
              <a:rPr lang="en-US" dirty="0"/>
              <a:t>)</a:t>
            </a:r>
          </a:p>
          <a:p>
            <a:pPr lvl="1"/>
            <a:r>
              <a:rPr lang="en-US" dirty="0"/>
              <a:t>“.</a:t>
            </a:r>
            <a:r>
              <a:rPr lang="en-US" dirty="0" err="1"/>
              <a:t>nii</a:t>
            </a:r>
            <a:r>
              <a:rPr lang="en-US" dirty="0"/>
              <a:t>” or “.</a:t>
            </a:r>
            <a:r>
              <a:rPr lang="en-US" dirty="0" err="1"/>
              <a:t>nii.gz</a:t>
            </a:r>
            <a:r>
              <a:rPr lang="en-US" dirty="0"/>
              <a:t>” when compressed</a:t>
            </a:r>
          </a:p>
          <a:p>
            <a:r>
              <a:rPr lang="en-US" dirty="0"/>
              <a:t>JSON (JavaScript Object Notation)</a:t>
            </a:r>
          </a:p>
          <a:p>
            <a:pPr lvl="1"/>
            <a:r>
              <a:rPr lang="en-US" dirty="0"/>
              <a:t>“.</a:t>
            </a:r>
            <a:r>
              <a:rPr lang="en-US" dirty="0" err="1"/>
              <a:t>json</a:t>
            </a:r>
            <a:r>
              <a:rPr lang="en-US" dirty="0"/>
              <a:t>”</a:t>
            </a:r>
          </a:p>
        </p:txBody>
      </p:sp>
      <p:pic>
        <p:nvPicPr>
          <p:cNvPr id="4" name="Picture 3">
            <a:extLst>
              <a:ext uri="{FF2B5EF4-FFF2-40B4-BE49-F238E27FC236}">
                <a16:creationId xmlns:a16="http://schemas.microsoft.com/office/drawing/2014/main" id="{054D8F89-A48B-A2DB-521B-8ACCF0F34E2B}"/>
              </a:ext>
            </a:extLst>
          </p:cNvPr>
          <p:cNvPicPr>
            <a:picLocks noChangeAspect="1"/>
          </p:cNvPicPr>
          <p:nvPr/>
        </p:nvPicPr>
        <p:blipFill>
          <a:blip r:embed="rId3"/>
          <a:stretch>
            <a:fillRect/>
          </a:stretch>
        </p:blipFill>
        <p:spPr>
          <a:xfrm>
            <a:off x="7799252" y="1690688"/>
            <a:ext cx="3983446" cy="4359435"/>
          </a:xfrm>
          <a:prstGeom prst="rect">
            <a:avLst/>
          </a:prstGeom>
        </p:spPr>
      </p:pic>
    </p:spTree>
    <p:extLst>
      <p:ext uri="{BB962C8B-B14F-4D97-AF65-F5344CB8AC3E}">
        <p14:creationId xmlns:p14="http://schemas.microsoft.com/office/powerpoint/2010/main" val="2932209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A83F1-1CB3-4CE2-C481-0BCD79C22700}"/>
              </a:ext>
            </a:extLst>
          </p:cNvPr>
          <p:cNvSpPr>
            <a:spLocks noGrp="1"/>
          </p:cNvSpPr>
          <p:nvPr>
            <p:ph type="title"/>
          </p:nvPr>
        </p:nvSpPr>
        <p:spPr/>
        <p:txBody>
          <a:bodyPr/>
          <a:lstStyle/>
          <a:p>
            <a:r>
              <a:rPr lang="en-US" dirty="0"/>
              <a:t>Necessary File Types: DWI Specific</a:t>
            </a:r>
          </a:p>
        </p:txBody>
      </p:sp>
      <p:sp>
        <p:nvSpPr>
          <p:cNvPr id="3" name="Content Placeholder 2">
            <a:extLst>
              <a:ext uri="{FF2B5EF4-FFF2-40B4-BE49-F238E27FC236}">
                <a16:creationId xmlns:a16="http://schemas.microsoft.com/office/drawing/2014/main" id="{0849926A-B4C5-3910-92E5-5F6F45CC40EA}"/>
              </a:ext>
            </a:extLst>
          </p:cNvPr>
          <p:cNvSpPr>
            <a:spLocks noGrp="1"/>
          </p:cNvSpPr>
          <p:nvPr>
            <p:ph idx="1"/>
          </p:nvPr>
        </p:nvSpPr>
        <p:spPr>
          <a:xfrm>
            <a:off x="838200" y="1825625"/>
            <a:ext cx="10515600" cy="1818912"/>
          </a:xfrm>
        </p:spPr>
        <p:txBody>
          <a:bodyPr/>
          <a:lstStyle/>
          <a:p>
            <a:r>
              <a:rPr lang="en-US" dirty="0"/>
              <a:t>B-Values</a:t>
            </a:r>
          </a:p>
          <a:p>
            <a:pPr lvl="1"/>
            <a:r>
              <a:rPr lang="en-US" dirty="0"/>
              <a:t>“.</a:t>
            </a:r>
            <a:r>
              <a:rPr lang="en-US" dirty="0" err="1"/>
              <a:t>bvals</a:t>
            </a:r>
            <a:r>
              <a:rPr lang="en-US" dirty="0"/>
              <a:t>”</a:t>
            </a:r>
          </a:p>
        </p:txBody>
      </p:sp>
      <p:sp>
        <p:nvSpPr>
          <p:cNvPr id="4" name="Content Placeholder 2">
            <a:extLst>
              <a:ext uri="{FF2B5EF4-FFF2-40B4-BE49-F238E27FC236}">
                <a16:creationId xmlns:a16="http://schemas.microsoft.com/office/drawing/2014/main" id="{78780B0C-DCB3-7BB1-6B83-7A90F788012E}"/>
              </a:ext>
            </a:extLst>
          </p:cNvPr>
          <p:cNvSpPr txBox="1">
            <a:spLocks/>
          </p:cNvSpPr>
          <p:nvPr/>
        </p:nvSpPr>
        <p:spPr>
          <a:xfrm>
            <a:off x="7182395" y="4053251"/>
            <a:ext cx="4273731" cy="2123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B-Values</a:t>
            </a:r>
          </a:p>
          <a:p>
            <a:pPr lvl="1"/>
            <a:r>
              <a:rPr lang="en-US"/>
              <a:t>“.bvals”</a:t>
            </a:r>
          </a:p>
          <a:p>
            <a:r>
              <a:rPr lang="en-US"/>
              <a:t>B-Vectors</a:t>
            </a:r>
          </a:p>
          <a:p>
            <a:pPr lvl="1"/>
            <a:r>
              <a:rPr lang="en-US"/>
              <a:t>“.bvecs”</a:t>
            </a:r>
          </a:p>
          <a:p>
            <a:pPr marL="0"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C6D1960A-4830-3033-F4D1-6E999B542626}"/>
              </a:ext>
            </a:extLst>
          </p:cNvPr>
          <p:cNvPicPr>
            <a:picLocks noChangeAspect="1"/>
          </p:cNvPicPr>
          <p:nvPr/>
        </p:nvPicPr>
        <p:blipFill>
          <a:blip r:embed="rId3"/>
          <a:stretch>
            <a:fillRect/>
          </a:stretch>
        </p:blipFill>
        <p:spPr>
          <a:xfrm>
            <a:off x="605245" y="3779472"/>
            <a:ext cx="6009652" cy="2123711"/>
          </a:xfrm>
          <a:prstGeom prst="rect">
            <a:avLst/>
          </a:prstGeom>
        </p:spPr>
      </p:pic>
      <p:pic>
        <p:nvPicPr>
          <p:cNvPr id="6" name="Picture 5">
            <a:extLst>
              <a:ext uri="{FF2B5EF4-FFF2-40B4-BE49-F238E27FC236}">
                <a16:creationId xmlns:a16="http://schemas.microsoft.com/office/drawing/2014/main" id="{67B40C05-80C0-BD13-EB00-77506CB2286B}"/>
              </a:ext>
            </a:extLst>
          </p:cNvPr>
          <p:cNvPicPr>
            <a:picLocks noChangeAspect="1"/>
          </p:cNvPicPr>
          <p:nvPr/>
        </p:nvPicPr>
        <p:blipFill>
          <a:blip r:embed="rId4"/>
          <a:stretch>
            <a:fillRect/>
          </a:stretch>
        </p:blipFill>
        <p:spPr>
          <a:xfrm>
            <a:off x="3610071" y="2099402"/>
            <a:ext cx="7772400" cy="584391"/>
          </a:xfrm>
          <a:prstGeom prst="rect">
            <a:avLst/>
          </a:prstGeom>
        </p:spPr>
      </p:pic>
    </p:spTree>
    <p:extLst>
      <p:ext uri="{BB962C8B-B14F-4D97-AF65-F5344CB8AC3E}">
        <p14:creationId xmlns:p14="http://schemas.microsoft.com/office/powerpoint/2010/main" val="2230747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12F4B-3EC8-042A-2A75-D146804C7DCA}"/>
              </a:ext>
            </a:extLst>
          </p:cNvPr>
          <p:cNvSpPr>
            <a:spLocks noGrp="1"/>
          </p:cNvSpPr>
          <p:nvPr>
            <p:ph type="title"/>
          </p:nvPr>
        </p:nvSpPr>
        <p:spPr/>
        <p:txBody>
          <a:bodyPr/>
          <a:lstStyle/>
          <a:p>
            <a:r>
              <a:rPr lang="en-US" dirty="0"/>
              <a:t>Files before processing</a:t>
            </a:r>
          </a:p>
        </p:txBody>
      </p:sp>
      <p:sp>
        <p:nvSpPr>
          <p:cNvPr id="3" name="Content Placeholder 2">
            <a:extLst>
              <a:ext uri="{FF2B5EF4-FFF2-40B4-BE49-F238E27FC236}">
                <a16:creationId xmlns:a16="http://schemas.microsoft.com/office/drawing/2014/main" id="{19951279-72CB-5EB4-E5B2-04A999E8AE9D}"/>
              </a:ext>
            </a:extLst>
          </p:cNvPr>
          <p:cNvSpPr>
            <a:spLocks noGrp="1"/>
          </p:cNvSpPr>
          <p:nvPr>
            <p:ph idx="1"/>
          </p:nvPr>
        </p:nvSpPr>
        <p:spPr>
          <a:xfrm>
            <a:off x="838200" y="1690687"/>
            <a:ext cx="10515600" cy="4486275"/>
          </a:xfrm>
        </p:spPr>
        <p:txBody>
          <a:bodyPr>
            <a:normAutofit fontScale="92500" lnSpcReduction="10000"/>
          </a:bodyPr>
          <a:lstStyle/>
          <a:p>
            <a:r>
              <a:rPr lang="en-US" dirty="0"/>
              <a:t>T1-weighted image file (</a:t>
            </a:r>
            <a:r>
              <a:rPr lang="en-US" dirty="0" err="1"/>
              <a:t>NIfTI</a:t>
            </a:r>
            <a:r>
              <a:rPr lang="en-US" dirty="0"/>
              <a:t>)</a:t>
            </a:r>
          </a:p>
          <a:p>
            <a:r>
              <a:rPr lang="en-US" dirty="0"/>
              <a:t>T1-weighted image metadata (JSON)</a:t>
            </a:r>
          </a:p>
          <a:p>
            <a:r>
              <a:rPr lang="en-US" dirty="0"/>
              <a:t>DWI file (</a:t>
            </a:r>
            <a:r>
              <a:rPr lang="en-US" dirty="0" err="1"/>
              <a:t>NIfTI</a:t>
            </a:r>
            <a:r>
              <a:rPr lang="en-US" dirty="0"/>
              <a:t>)</a:t>
            </a:r>
          </a:p>
          <a:p>
            <a:r>
              <a:rPr lang="en-US" dirty="0"/>
              <a:t>DWI metadata (JSON)</a:t>
            </a:r>
          </a:p>
          <a:p>
            <a:r>
              <a:rPr lang="en-US" dirty="0"/>
              <a:t>B-vectors file</a:t>
            </a:r>
          </a:p>
          <a:p>
            <a:r>
              <a:rPr lang="en-US" dirty="0"/>
              <a:t>B-values file</a:t>
            </a:r>
          </a:p>
          <a:p>
            <a:r>
              <a:rPr lang="en-US" dirty="0"/>
              <a:t>Field map AP (</a:t>
            </a:r>
            <a:r>
              <a:rPr lang="en-US" dirty="0" err="1"/>
              <a:t>NIfTI</a:t>
            </a:r>
            <a:r>
              <a:rPr lang="en-US" dirty="0"/>
              <a:t>)</a:t>
            </a:r>
          </a:p>
          <a:p>
            <a:r>
              <a:rPr lang="en-US" dirty="0"/>
              <a:t>Field map AP metadata (JSON)</a:t>
            </a:r>
          </a:p>
          <a:p>
            <a:r>
              <a:rPr lang="en-US" dirty="0"/>
              <a:t>Field map PA (</a:t>
            </a:r>
            <a:r>
              <a:rPr lang="en-US" dirty="0" err="1"/>
              <a:t>NIfTI</a:t>
            </a:r>
            <a:r>
              <a:rPr lang="en-US" dirty="0"/>
              <a:t>)</a:t>
            </a:r>
          </a:p>
          <a:p>
            <a:r>
              <a:rPr lang="en-US" dirty="0"/>
              <a:t>Field map PA metadata (JSON)</a:t>
            </a:r>
          </a:p>
          <a:p>
            <a:endParaRPr lang="en-US" dirty="0"/>
          </a:p>
        </p:txBody>
      </p:sp>
    </p:spTree>
    <p:extLst>
      <p:ext uri="{BB962C8B-B14F-4D97-AF65-F5344CB8AC3E}">
        <p14:creationId xmlns:p14="http://schemas.microsoft.com/office/powerpoint/2010/main" val="287889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262F-D002-DC1C-C2EA-837FC4FBF4D6}"/>
              </a:ext>
            </a:extLst>
          </p:cNvPr>
          <p:cNvSpPr>
            <a:spLocks noGrp="1"/>
          </p:cNvSpPr>
          <p:nvPr>
            <p:ph type="title"/>
          </p:nvPr>
        </p:nvSpPr>
        <p:spPr>
          <a:xfrm>
            <a:off x="93618" y="0"/>
            <a:ext cx="12098382" cy="1325563"/>
          </a:xfrm>
        </p:spPr>
        <p:txBody>
          <a:bodyPr>
            <a:normAutofit/>
          </a:bodyPr>
          <a:lstStyle/>
          <a:p>
            <a:r>
              <a:rPr lang="en-US" dirty="0"/>
              <a:t>Tools and Derivatives: </a:t>
            </a:r>
            <a:r>
              <a:rPr lang="en-US" dirty="0" err="1"/>
              <a:t>MRtrix</a:t>
            </a:r>
            <a:r>
              <a:rPr lang="en-US" dirty="0"/>
              <a:t> (</a:t>
            </a:r>
            <a:r>
              <a:rPr lang="en-US" dirty="0" err="1"/>
              <a:t>Tournier</a:t>
            </a:r>
            <a:r>
              <a:rPr lang="en-US" dirty="0"/>
              <a:t> et al., 2019)</a:t>
            </a:r>
          </a:p>
        </p:txBody>
      </p:sp>
      <p:sp>
        <p:nvSpPr>
          <p:cNvPr id="3" name="Content Placeholder 2">
            <a:extLst>
              <a:ext uri="{FF2B5EF4-FFF2-40B4-BE49-F238E27FC236}">
                <a16:creationId xmlns:a16="http://schemas.microsoft.com/office/drawing/2014/main" id="{775FC4F7-4DA2-8E7A-E5F3-9F87D694E1A0}"/>
              </a:ext>
            </a:extLst>
          </p:cNvPr>
          <p:cNvSpPr>
            <a:spLocks noGrp="1"/>
          </p:cNvSpPr>
          <p:nvPr>
            <p:ph idx="1"/>
          </p:nvPr>
        </p:nvSpPr>
        <p:spPr>
          <a:xfrm>
            <a:off x="93618" y="1067980"/>
            <a:ext cx="6921136" cy="1697626"/>
          </a:xfrm>
        </p:spPr>
        <p:txBody>
          <a:bodyPr/>
          <a:lstStyle/>
          <a:p>
            <a:pPr lvl="1"/>
            <a:r>
              <a:rPr lang="en-US" dirty="0"/>
              <a:t>MIF (</a:t>
            </a:r>
            <a:r>
              <a:rPr lang="en-US" dirty="0" err="1"/>
              <a:t>MRtrix</a:t>
            </a:r>
            <a:r>
              <a:rPr lang="en-US" dirty="0"/>
              <a:t>-specific Image Format)</a:t>
            </a:r>
          </a:p>
          <a:p>
            <a:pPr lvl="2"/>
            <a:r>
              <a:rPr lang="en-US" dirty="0"/>
              <a:t>“.</a:t>
            </a:r>
            <a:r>
              <a:rPr lang="en-US" dirty="0" err="1"/>
              <a:t>mif</a:t>
            </a:r>
            <a:r>
              <a:rPr lang="en-US" dirty="0"/>
              <a:t>”/“.</a:t>
            </a:r>
            <a:r>
              <a:rPr lang="en-US" dirty="0" err="1"/>
              <a:t>mif.gz</a:t>
            </a:r>
            <a:r>
              <a:rPr lang="en-US" dirty="0"/>
              <a:t>” and “.</a:t>
            </a:r>
            <a:r>
              <a:rPr lang="en-US" dirty="0" err="1"/>
              <a:t>mih</a:t>
            </a:r>
            <a:r>
              <a:rPr lang="en-US" dirty="0"/>
              <a:t>” (separated header file)</a:t>
            </a:r>
          </a:p>
          <a:p>
            <a:pPr marL="457200" lvl="1" indent="0">
              <a:buNone/>
            </a:pPr>
            <a:endParaRPr lang="en-US" dirty="0"/>
          </a:p>
          <a:p>
            <a:pPr lvl="1"/>
            <a:endParaRPr lang="en-US" dirty="0"/>
          </a:p>
        </p:txBody>
      </p:sp>
      <p:pic>
        <p:nvPicPr>
          <p:cNvPr id="6" name="Picture 5">
            <a:extLst>
              <a:ext uri="{FF2B5EF4-FFF2-40B4-BE49-F238E27FC236}">
                <a16:creationId xmlns:a16="http://schemas.microsoft.com/office/drawing/2014/main" id="{FE254962-490D-BAD2-DEBE-B11ABD1E2343}"/>
              </a:ext>
            </a:extLst>
          </p:cNvPr>
          <p:cNvPicPr>
            <a:picLocks noChangeAspect="1"/>
          </p:cNvPicPr>
          <p:nvPr/>
        </p:nvPicPr>
        <p:blipFill>
          <a:blip r:embed="rId3"/>
          <a:stretch>
            <a:fillRect/>
          </a:stretch>
        </p:blipFill>
        <p:spPr>
          <a:xfrm>
            <a:off x="6775726" y="993889"/>
            <a:ext cx="4943834" cy="3179922"/>
          </a:xfrm>
          <a:prstGeom prst="rect">
            <a:avLst/>
          </a:prstGeom>
        </p:spPr>
      </p:pic>
      <p:pic>
        <p:nvPicPr>
          <p:cNvPr id="7" name="Picture 6">
            <a:extLst>
              <a:ext uri="{FF2B5EF4-FFF2-40B4-BE49-F238E27FC236}">
                <a16:creationId xmlns:a16="http://schemas.microsoft.com/office/drawing/2014/main" id="{B1D1BDF4-AE12-3B18-2249-D5201A7DF4A4}"/>
              </a:ext>
            </a:extLst>
          </p:cNvPr>
          <p:cNvPicPr>
            <a:picLocks noChangeAspect="1"/>
          </p:cNvPicPr>
          <p:nvPr/>
        </p:nvPicPr>
        <p:blipFill>
          <a:blip r:embed="rId4"/>
          <a:stretch>
            <a:fillRect/>
          </a:stretch>
        </p:blipFill>
        <p:spPr>
          <a:xfrm>
            <a:off x="721274" y="2358654"/>
            <a:ext cx="5270681" cy="4270918"/>
          </a:xfrm>
          <a:prstGeom prst="rect">
            <a:avLst/>
          </a:prstGeom>
        </p:spPr>
      </p:pic>
      <p:sp>
        <p:nvSpPr>
          <p:cNvPr id="10" name="Content Placeholder 2">
            <a:extLst>
              <a:ext uri="{FF2B5EF4-FFF2-40B4-BE49-F238E27FC236}">
                <a16:creationId xmlns:a16="http://schemas.microsoft.com/office/drawing/2014/main" id="{D1BBF376-59F4-4863-1146-853B2D0E3F62}"/>
              </a:ext>
            </a:extLst>
          </p:cNvPr>
          <p:cNvSpPr txBox="1">
            <a:spLocks/>
          </p:cNvSpPr>
          <p:nvPr/>
        </p:nvSpPr>
        <p:spPr>
          <a:xfrm>
            <a:off x="6200047" y="4780230"/>
            <a:ext cx="494383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dirty="0"/>
          </a:p>
          <a:p>
            <a:pPr lvl="1"/>
            <a:r>
              <a:rPr lang="en-US" dirty="0"/>
              <a:t>Track file formats</a:t>
            </a:r>
          </a:p>
          <a:p>
            <a:pPr lvl="2"/>
            <a:r>
              <a:rPr lang="en-US" dirty="0"/>
              <a:t>“.</a:t>
            </a:r>
            <a:r>
              <a:rPr lang="en-US" dirty="0" err="1"/>
              <a:t>tck</a:t>
            </a:r>
            <a:r>
              <a:rPr lang="en-US" dirty="0"/>
              <a:t>” and “.</a:t>
            </a:r>
            <a:r>
              <a:rPr lang="en-US" dirty="0" err="1"/>
              <a:t>tcs</a:t>
            </a:r>
            <a:r>
              <a:rPr lang="en-US" dirty="0"/>
              <a:t>”</a:t>
            </a:r>
          </a:p>
          <a:p>
            <a:pPr lvl="1"/>
            <a:endParaRPr lang="en-US" dirty="0"/>
          </a:p>
          <a:p>
            <a:pPr lvl="1"/>
            <a:endParaRPr lang="en-US" dirty="0"/>
          </a:p>
        </p:txBody>
      </p:sp>
    </p:spTree>
    <p:extLst>
      <p:ext uri="{BB962C8B-B14F-4D97-AF65-F5344CB8AC3E}">
        <p14:creationId xmlns:p14="http://schemas.microsoft.com/office/powerpoint/2010/main" val="127585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C892-1AD6-7EF6-8CFC-27792A97C2D7}"/>
              </a:ext>
            </a:extLst>
          </p:cNvPr>
          <p:cNvSpPr>
            <a:spLocks noGrp="1"/>
          </p:cNvSpPr>
          <p:nvPr>
            <p:ph type="title"/>
          </p:nvPr>
        </p:nvSpPr>
        <p:spPr>
          <a:xfrm>
            <a:off x="462156" y="-77311"/>
            <a:ext cx="10515600" cy="1325563"/>
          </a:xfrm>
        </p:spPr>
        <p:txBody>
          <a:bodyPr/>
          <a:lstStyle/>
          <a:p>
            <a:r>
              <a:rPr lang="en-US" dirty="0"/>
              <a:t>Tools and Derivatives: DIPY</a:t>
            </a:r>
          </a:p>
        </p:txBody>
      </p:sp>
      <p:sp>
        <p:nvSpPr>
          <p:cNvPr id="3" name="Content Placeholder 2">
            <a:extLst>
              <a:ext uri="{FF2B5EF4-FFF2-40B4-BE49-F238E27FC236}">
                <a16:creationId xmlns:a16="http://schemas.microsoft.com/office/drawing/2014/main" id="{42EBBF1B-E889-871F-E4A7-DA0CE5010E58}"/>
              </a:ext>
            </a:extLst>
          </p:cNvPr>
          <p:cNvSpPr>
            <a:spLocks noGrp="1"/>
          </p:cNvSpPr>
          <p:nvPr>
            <p:ph idx="1"/>
          </p:nvPr>
        </p:nvSpPr>
        <p:spPr>
          <a:xfrm>
            <a:off x="838200" y="1534182"/>
            <a:ext cx="10515600" cy="4351338"/>
          </a:xfrm>
        </p:spPr>
        <p:txBody>
          <a:bodyPr/>
          <a:lstStyle/>
          <a:p>
            <a:r>
              <a:rPr lang="en-US" dirty="0" err="1"/>
              <a:t>Tractogram</a:t>
            </a:r>
            <a:r>
              <a:rPr lang="en-US" dirty="0"/>
              <a:t> - “.</a:t>
            </a:r>
            <a:r>
              <a:rPr lang="en-US" dirty="0" err="1"/>
              <a:t>trk</a:t>
            </a:r>
            <a:r>
              <a:rPr lang="en-US" dirty="0"/>
              <a:t>”</a:t>
            </a:r>
          </a:p>
          <a:p>
            <a:r>
              <a:rPr lang="en-US" dirty="0"/>
              <a:t>DPY – “.</a:t>
            </a:r>
            <a:r>
              <a:rPr lang="en-US" dirty="0" err="1"/>
              <a:t>dpy</a:t>
            </a:r>
            <a:r>
              <a:rPr lang="en-US" dirty="0"/>
              <a:t>” </a:t>
            </a:r>
          </a:p>
        </p:txBody>
      </p:sp>
      <p:pic>
        <p:nvPicPr>
          <p:cNvPr id="4" name="Picture 3">
            <a:extLst>
              <a:ext uri="{FF2B5EF4-FFF2-40B4-BE49-F238E27FC236}">
                <a16:creationId xmlns:a16="http://schemas.microsoft.com/office/drawing/2014/main" id="{B29177ED-4854-9B04-C61D-0A69C8686208}"/>
              </a:ext>
            </a:extLst>
          </p:cNvPr>
          <p:cNvPicPr>
            <a:picLocks noChangeAspect="1"/>
          </p:cNvPicPr>
          <p:nvPr/>
        </p:nvPicPr>
        <p:blipFill>
          <a:blip r:embed="rId3"/>
          <a:stretch>
            <a:fillRect/>
          </a:stretch>
        </p:blipFill>
        <p:spPr>
          <a:xfrm>
            <a:off x="7648965" y="407592"/>
            <a:ext cx="2902222" cy="3905794"/>
          </a:xfrm>
          <a:prstGeom prst="rect">
            <a:avLst/>
          </a:prstGeom>
        </p:spPr>
      </p:pic>
      <p:pic>
        <p:nvPicPr>
          <p:cNvPr id="5" name="Picture 4">
            <a:extLst>
              <a:ext uri="{FF2B5EF4-FFF2-40B4-BE49-F238E27FC236}">
                <a16:creationId xmlns:a16="http://schemas.microsoft.com/office/drawing/2014/main" id="{2ED129D3-1C37-B35F-F9BE-EC9F6F6D7AB2}"/>
              </a:ext>
            </a:extLst>
          </p:cNvPr>
          <p:cNvPicPr>
            <a:picLocks noChangeAspect="1"/>
          </p:cNvPicPr>
          <p:nvPr/>
        </p:nvPicPr>
        <p:blipFill>
          <a:blip r:embed="rId4"/>
          <a:stretch>
            <a:fillRect/>
          </a:stretch>
        </p:blipFill>
        <p:spPr>
          <a:xfrm>
            <a:off x="169978" y="3709851"/>
            <a:ext cx="3315789" cy="2459897"/>
          </a:xfrm>
          <a:prstGeom prst="rect">
            <a:avLst/>
          </a:prstGeom>
        </p:spPr>
      </p:pic>
      <p:pic>
        <p:nvPicPr>
          <p:cNvPr id="6" name="Picture 5">
            <a:extLst>
              <a:ext uri="{FF2B5EF4-FFF2-40B4-BE49-F238E27FC236}">
                <a16:creationId xmlns:a16="http://schemas.microsoft.com/office/drawing/2014/main" id="{EF4C3D3A-836B-658A-01AD-A7BEE83C48EE}"/>
              </a:ext>
            </a:extLst>
          </p:cNvPr>
          <p:cNvPicPr>
            <a:picLocks noChangeAspect="1"/>
          </p:cNvPicPr>
          <p:nvPr/>
        </p:nvPicPr>
        <p:blipFill>
          <a:blip r:embed="rId5"/>
          <a:stretch>
            <a:fillRect/>
          </a:stretch>
        </p:blipFill>
        <p:spPr>
          <a:xfrm>
            <a:off x="3668045" y="3636779"/>
            <a:ext cx="2889568" cy="2606040"/>
          </a:xfrm>
          <a:prstGeom prst="rect">
            <a:avLst/>
          </a:prstGeom>
        </p:spPr>
      </p:pic>
      <p:sp>
        <p:nvSpPr>
          <p:cNvPr id="7" name="Content Placeholder 2">
            <a:extLst>
              <a:ext uri="{FF2B5EF4-FFF2-40B4-BE49-F238E27FC236}">
                <a16:creationId xmlns:a16="http://schemas.microsoft.com/office/drawing/2014/main" id="{FFB8561A-33DF-05A3-1E0D-CF88DD775366}"/>
              </a:ext>
            </a:extLst>
          </p:cNvPr>
          <p:cNvSpPr txBox="1">
            <a:spLocks/>
          </p:cNvSpPr>
          <p:nvPr/>
        </p:nvSpPr>
        <p:spPr>
          <a:xfrm>
            <a:off x="7079172" y="4887143"/>
            <a:ext cx="5265227" cy="1382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General VTK support</a:t>
            </a:r>
          </a:p>
        </p:txBody>
      </p:sp>
    </p:spTree>
    <p:extLst>
      <p:ext uri="{BB962C8B-B14F-4D97-AF65-F5344CB8AC3E}">
        <p14:creationId xmlns:p14="http://schemas.microsoft.com/office/powerpoint/2010/main" val="290852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2FD0-C869-BFA3-7056-2A891C1BC532}"/>
              </a:ext>
            </a:extLst>
          </p:cNvPr>
          <p:cNvSpPr>
            <a:spLocks noGrp="1"/>
          </p:cNvSpPr>
          <p:nvPr>
            <p:ph type="title"/>
          </p:nvPr>
        </p:nvSpPr>
        <p:spPr>
          <a:xfrm>
            <a:off x="445226" y="162401"/>
            <a:ext cx="11301548" cy="1325563"/>
          </a:xfrm>
        </p:spPr>
        <p:txBody>
          <a:bodyPr/>
          <a:lstStyle/>
          <a:p>
            <a:r>
              <a:rPr lang="en-US" dirty="0"/>
              <a:t>Tools and Derivatives: Camino (Cook et al., 2006)</a:t>
            </a:r>
          </a:p>
        </p:txBody>
      </p:sp>
      <p:sp>
        <p:nvSpPr>
          <p:cNvPr id="3" name="Content Placeholder 2">
            <a:extLst>
              <a:ext uri="{FF2B5EF4-FFF2-40B4-BE49-F238E27FC236}">
                <a16:creationId xmlns:a16="http://schemas.microsoft.com/office/drawing/2014/main" id="{16F23498-DE27-A9EA-B0CA-0DF6E65C2E55}"/>
              </a:ext>
            </a:extLst>
          </p:cNvPr>
          <p:cNvSpPr>
            <a:spLocks noGrp="1"/>
          </p:cNvSpPr>
          <p:nvPr>
            <p:ph idx="1"/>
          </p:nvPr>
        </p:nvSpPr>
        <p:spPr>
          <a:xfrm>
            <a:off x="198119" y="1726700"/>
            <a:ext cx="10291355" cy="4418421"/>
          </a:xfrm>
        </p:spPr>
        <p:txBody>
          <a:bodyPr/>
          <a:lstStyle/>
          <a:p>
            <a:r>
              <a:rPr lang="en-US" dirty="0"/>
              <a:t>Scheme (“.scheme”) files for storing b-vectors and b-values</a:t>
            </a:r>
          </a:p>
          <a:p>
            <a:r>
              <a:rPr lang="en-US" dirty="0"/>
              <a:t>DT: diffusion tensor fit</a:t>
            </a:r>
          </a:p>
          <a:p>
            <a:r>
              <a:rPr lang="en-US" dirty="0" err="1"/>
              <a:t>Multitensor</a:t>
            </a:r>
            <a:r>
              <a:rPr lang="en-US" dirty="0"/>
              <a:t> (multiple fits per voxel)</a:t>
            </a:r>
          </a:p>
          <a:p>
            <a:r>
              <a:rPr lang="en-US" dirty="0"/>
              <a:t>PDs: peak directions</a:t>
            </a:r>
          </a:p>
          <a:p>
            <a:r>
              <a:rPr lang="en-US" dirty="0" err="1"/>
              <a:t>DTEig</a:t>
            </a:r>
            <a:r>
              <a:rPr lang="en-US" dirty="0"/>
              <a:t>: DTI eigne system</a:t>
            </a:r>
          </a:p>
          <a:p>
            <a:r>
              <a:rPr lang="en-US" dirty="0"/>
              <a:t>Streamline fiber tract: vector of  x, y, z coordinates</a:t>
            </a:r>
          </a:p>
          <a:p>
            <a:r>
              <a:rPr lang="en-US" dirty="0"/>
              <a:t>Streamline VTK object: because there isn’t enough to figure out already</a:t>
            </a:r>
          </a:p>
        </p:txBody>
      </p:sp>
      <p:pic>
        <p:nvPicPr>
          <p:cNvPr id="4" name="Picture 3">
            <a:extLst>
              <a:ext uri="{FF2B5EF4-FFF2-40B4-BE49-F238E27FC236}">
                <a16:creationId xmlns:a16="http://schemas.microsoft.com/office/drawing/2014/main" id="{6AA09D39-B729-07CC-67E6-56786C7556B6}"/>
              </a:ext>
            </a:extLst>
          </p:cNvPr>
          <p:cNvPicPr>
            <a:picLocks noChangeAspect="1"/>
          </p:cNvPicPr>
          <p:nvPr/>
        </p:nvPicPr>
        <p:blipFill>
          <a:blip r:embed="rId3"/>
          <a:stretch>
            <a:fillRect/>
          </a:stretch>
        </p:blipFill>
        <p:spPr>
          <a:xfrm>
            <a:off x="9221788" y="1567543"/>
            <a:ext cx="2917960" cy="2917960"/>
          </a:xfrm>
          <a:prstGeom prst="rect">
            <a:avLst/>
          </a:prstGeom>
        </p:spPr>
      </p:pic>
    </p:spTree>
    <p:extLst>
      <p:ext uri="{BB962C8B-B14F-4D97-AF65-F5344CB8AC3E}">
        <p14:creationId xmlns:p14="http://schemas.microsoft.com/office/powerpoint/2010/main" val="1293055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0C5D-1FD7-C2AC-895A-8737126CABC9}"/>
              </a:ext>
            </a:extLst>
          </p:cNvPr>
          <p:cNvSpPr>
            <a:spLocks noGrp="1"/>
          </p:cNvSpPr>
          <p:nvPr>
            <p:ph type="title"/>
          </p:nvPr>
        </p:nvSpPr>
        <p:spPr>
          <a:xfrm>
            <a:off x="119574" y="302918"/>
            <a:ext cx="11952852" cy="1325563"/>
          </a:xfrm>
        </p:spPr>
        <p:txBody>
          <a:bodyPr/>
          <a:lstStyle/>
          <a:p>
            <a:r>
              <a:rPr lang="en-US" dirty="0"/>
              <a:t>Tools and Derivatives: BCT (</a:t>
            </a:r>
            <a:r>
              <a:rPr lang="en-US" dirty="0" err="1"/>
              <a:t>Rubinov</a:t>
            </a:r>
            <a:r>
              <a:rPr lang="en-US" dirty="0"/>
              <a:t> &amp; </a:t>
            </a:r>
            <a:r>
              <a:rPr lang="en-US" dirty="0" err="1"/>
              <a:t>Sporns</a:t>
            </a:r>
            <a:r>
              <a:rPr lang="en-US" dirty="0"/>
              <a:t> 2010) </a:t>
            </a:r>
          </a:p>
        </p:txBody>
      </p:sp>
      <p:sp>
        <p:nvSpPr>
          <p:cNvPr id="3" name="Content Placeholder 2">
            <a:extLst>
              <a:ext uri="{FF2B5EF4-FFF2-40B4-BE49-F238E27FC236}">
                <a16:creationId xmlns:a16="http://schemas.microsoft.com/office/drawing/2014/main" id="{7C97928C-150B-73B2-0CF9-07FAB21DA075}"/>
              </a:ext>
            </a:extLst>
          </p:cNvPr>
          <p:cNvSpPr>
            <a:spLocks noGrp="1"/>
          </p:cNvSpPr>
          <p:nvPr>
            <p:ph idx="1"/>
          </p:nvPr>
        </p:nvSpPr>
        <p:spPr>
          <a:xfrm>
            <a:off x="550817" y="2909842"/>
            <a:ext cx="10515600" cy="1570718"/>
          </a:xfrm>
        </p:spPr>
        <p:txBody>
          <a:bodyPr/>
          <a:lstStyle/>
          <a:p>
            <a:r>
              <a:rPr lang="en-US" dirty="0"/>
              <a:t>Brain connectivity toolbox in </a:t>
            </a:r>
            <a:r>
              <a:rPr lang="en-US" dirty="0" err="1"/>
              <a:t>Matlab</a:t>
            </a:r>
            <a:endParaRPr lang="en-US" dirty="0"/>
          </a:p>
          <a:p>
            <a:r>
              <a:rPr lang="en-US" dirty="0"/>
              <a:t>“.mat” files (hdf5 under the hood)</a:t>
            </a:r>
          </a:p>
          <a:p>
            <a:r>
              <a:rPr lang="en-US" dirty="0"/>
              <a:t>Not doing preprocessing or stats here</a:t>
            </a:r>
          </a:p>
        </p:txBody>
      </p:sp>
      <p:pic>
        <p:nvPicPr>
          <p:cNvPr id="4" name="Picture 3">
            <a:extLst>
              <a:ext uri="{FF2B5EF4-FFF2-40B4-BE49-F238E27FC236}">
                <a16:creationId xmlns:a16="http://schemas.microsoft.com/office/drawing/2014/main" id="{DF7B0DFD-23FF-5C45-8B13-8C36155EB4FD}"/>
              </a:ext>
            </a:extLst>
          </p:cNvPr>
          <p:cNvPicPr>
            <a:picLocks noChangeAspect="1"/>
          </p:cNvPicPr>
          <p:nvPr/>
        </p:nvPicPr>
        <p:blipFill>
          <a:blip r:embed="rId3"/>
          <a:stretch>
            <a:fillRect/>
          </a:stretch>
        </p:blipFill>
        <p:spPr>
          <a:xfrm>
            <a:off x="6768404" y="1447505"/>
            <a:ext cx="5304022" cy="5107577"/>
          </a:xfrm>
          <a:prstGeom prst="rect">
            <a:avLst/>
          </a:prstGeom>
        </p:spPr>
      </p:pic>
    </p:spTree>
    <p:extLst>
      <p:ext uri="{BB962C8B-B14F-4D97-AF65-F5344CB8AC3E}">
        <p14:creationId xmlns:p14="http://schemas.microsoft.com/office/powerpoint/2010/main" val="2065705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F2978-2DB2-8824-29BD-CDF5564CC6B9}"/>
              </a:ext>
            </a:extLst>
          </p:cNvPr>
          <p:cNvSpPr>
            <a:spLocks noGrp="1"/>
          </p:cNvSpPr>
          <p:nvPr>
            <p:ph type="title"/>
          </p:nvPr>
        </p:nvSpPr>
        <p:spPr>
          <a:xfrm>
            <a:off x="0" y="186554"/>
            <a:ext cx="7485017" cy="1524680"/>
          </a:xfrm>
        </p:spPr>
        <p:txBody>
          <a:bodyPr/>
          <a:lstStyle/>
          <a:p>
            <a:r>
              <a:rPr lang="en-US" dirty="0"/>
              <a:t>Tools and Derivatives: HCP (Glasser et al., 2013)</a:t>
            </a:r>
          </a:p>
        </p:txBody>
      </p:sp>
      <p:sp>
        <p:nvSpPr>
          <p:cNvPr id="3" name="Content Placeholder 2">
            <a:extLst>
              <a:ext uri="{FF2B5EF4-FFF2-40B4-BE49-F238E27FC236}">
                <a16:creationId xmlns:a16="http://schemas.microsoft.com/office/drawing/2014/main" id="{EF84927C-7FF3-C273-7686-3FCA51200D99}"/>
              </a:ext>
            </a:extLst>
          </p:cNvPr>
          <p:cNvSpPr>
            <a:spLocks noGrp="1"/>
          </p:cNvSpPr>
          <p:nvPr>
            <p:ph idx="1"/>
          </p:nvPr>
        </p:nvSpPr>
        <p:spPr>
          <a:xfrm>
            <a:off x="198120" y="1851751"/>
            <a:ext cx="10515600" cy="4351338"/>
          </a:xfrm>
        </p:spPr>
        <p:txBody>
          <a:bodyPr/>
          <a:lstStyle/>
          <a:p>
            <a:r>
              <a:rPr lang="en-US" dirty="0"/>
              <a:t>CIFTI (Connectivity Informatics Technology Initiative)</a:t>
            </a:r>
          </a:p>
        </p:txBody>
      </p:sp>
      <p:pic>
        <p:nvPicPr>
          <p:cNvPr id="1028" name="Picture 4">
            <a:extLst>
              <a:ext uri="{FF2B5EF4-FFF2-40B4-BE49-F238E27FC236}">
                <a16:creationId xmlns:a16="http://schemas.microsoft.com/office/drawing/2014/main" id="{47D957B3-6C8A-F287-5A44-9CD140C95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5075" y="19594"/>
            <a:ext cx="33369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A78984B-5337-C12A-F5C9-715E82BCB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29" y="2869962"/>
            <a:ext cx="7576457" cy="312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619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732</Words>
  <Application>Microsoft Macintosh PowerPoint</Application>
  <PresentationFormat>Widescreen</PresentationFormat>
  <Paragraphs>125</Paragraphs>
  <Slides>18</Slides>
  <Notes>9</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Harding</vt:lpstr>
      <vt:lpstr>Lato</vt:lpstr>
      <vt:lpstr>NexusSerif</vt:lpstr>
      <vt:lpstr>Office Theme</vt:lpstr>
      <vt:lpstr>Overview of Logistics</vt:lpstr>
      <vt:lpstr>Necessary File Types</vt:lpstr>
      <vt:lpstr>Necessary File Types: DWI Specific</vt:lpstr>
      <vt:lpstr>Files before processing</vt:lpstr>
      <vt:lpstr>Tools and Derivatives: MRtrix (Tournier et al., 2019)</vt:lpstr>
      <vt:lpstr>Tools and Derivatives: DIPY</vt:lpstr>
      <vt:lpstr>Tools and Derivatives: Camino (Cook et al., 2006)</vt:lpstr>
      <vt:lpstr>Tools and Derivatives: BCT (Rubinov &amp; Sporns 2010) </vt:lpstr>
      <vt:lpstr>Tools and Derivatives: HCP (Glasser et al., 2013)</vt:lpstr>
      <vt:lpstr>Adolescent Brain and Cognitive Development (ABCD) Study Pipeline </vt:lpstr>
      <vt:lpstr>PowerPoint Presentation</vt:lpstr>
      <vt:lpstr>Brain Imaging Data Structure (BIDS) Specification (Gorgalewski et al., 2016) </vt:lpstr>
      <vt:lpstr>Common starting point for pipelines</vt:lpstr>
      <vt:lpstr>First Learn Bits, then Pipelines</vt:lpstr>
      <vt:lpstr>N4Bias Correction</vt:lpstr>
      <vt:lpstr>Segmentation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Christensen, Zachary</dc:creator>
  <cp:lastModifiedBy>Christensen, Zachary</cp:lastModifiedBy>
  <cp:revision>16</cp:revision>
  <dcterms:created xsi:type="dcterms:W3CDTF">2022-09-22T13:27:27Z</dcterms:created>
  <dcterms:modified xsi:type="dcterms:W3CDTF">2022-11-03T14:38:44Z</dcterms:modified>
</cp:coreProperties>
</file>